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53" r:id="rId3"/>
    <p:sldId id="554" r:id="rId5"/>
    <p:sldId id="487" r:id="rId6"/>
    <p:sldId id="641" r:id="rId7"/>
    <p:sldId id="531" r:id="rId8"/>
    <p:sldId id="668" r:id="rId9"/>
    <p:sldId id="669" r:id="rId10"/>
    <p:sldId id="670" r:id="rId11"/>
    <p:sldId id="588" r:id="rId12"/>
    <p:sldId id="671" r:id="rId13"/>
    <p:sldId id="604" r:id="rId14"/>
    <p:sldId id="611" r:id="rId15"/>
    <p:sldId id="672" r:id="rId16"/>
    <p:sldId id="681" r:id="rId17"/>
    <p:sldId id="682" r:id="rId18"/>
    <p:sldId id="683" r:id="rId19"/>
    <p:sldId id="599" r:id="rId20"/>
    <p:sldId id="561" r:id="rId21"/>
  </p:sldIdLst>
  <p:sldSz cx="12190095" cy="6859270"/>
  <p:notesSz cx="6858000" cy="9144000"/>
  <p:custDataLst>
    <p:tags r:id="rId2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896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793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689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86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3044825" algn="l" defTabSz="121793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653790" algn="l" defTabSz="121793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262755" algn="l" defTabSz="121793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871720" algn="l" defTabSz="121793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C"/>
    <a:srgbClr val="006AC0"/>
    <a:srgbClr val="335493"/>
    <a:srgbClr val="005DA2"/>
    <a:srgbClr val="EA5E66"/>
    <a:srgbClr val="F69F1E"/>
    <a:srgbClr val="0099A9"/>
    <a:srgbClr val="EA6103"/>
    <a:srgbClr val="D43E01"/>
    <a:srgbClr val="E8EA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6" autoAdjust="0"/>
    <p:restoredTop sz="94660"/>
  </p:normalViewPr>
  <p:slideViewPr>
    <p:cSldViewPr>
      <p:cViewPr>
        <p:scale>
          <a:sx n="33" d="100"/>
          <a:sy n="33" d="100"/>
        </p:scale>
        <p:origin x="2208" y="702"/>
      </p:cViewPr>
      <p:guideLst>
        <p:guide orient="horz" pos="2160"/>
        <p:guide pos="3839"/>
      </p:guideLst>
    </p:cSldViewPr>
  </p:slideViewPr>
  <p:notesTextViewPr>
    <p:cViewPr>
      <p:scale>
        <a:sx n="125" d="100"/>
        <a:sy n="125" d="100"/>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7930" rtl="0" eaLnBrk="1" latinLnBrk="0" hangingPunct="1">
      <a:defRPr sz="1600" kern="1200">
        <a:solidFill>
          <a:schemeClr val="tx1"/>
        </a:solidFill>
        <a:latin typeface="+mn-lt"/>
        <a:ea typeface="微软雅黑" panose="020B0503020204020204" pitchFamily="34" charset="-122"/>
        <a:cs typeface="+mn-cs"/>
      </a:defRPr>
    </a:lvl1pPr>
    <a:lvl2pPr marL="608965" algn="l" defTabSz="1217930" rtl="0" eaLnBrk="1" latinLnBrk="0" hangingPunct="1">
      <a:defRPr sz="1600" kern="1200">
        <a:solidFill>
          <a:schemeClr val="tx1"/>
        </a:solidFill>
        <a:latin typeface="+mn-lt"/>
        <a:ea typeface="微软雅黑" panose="020B0503020204020204" pitchFamily="34" charset="-122"/>
        <a:cs typeface="+mn-cs"/>
      </a:defRPr>
    </a:lvl2pPr>
    <a:lvl3pPr marL="1217930" algn="l" defTabSz="1217930" rtl="0" eaLnBrk="1" latinLnBrk="0" hangingPunct="1">
      <a:defRPr sz="1600" kern="1200">
        <a:solidFill>
          <a:schemeClr val="tx1"/>
        </a:solidFill>
        <a:latin typeface="+mn-lt"/>
        <a:ea typeface="微软雅黑" panose="020B0503020204020204" pitchFamily="34" charset="-122"/>
        <a:cs typeface="+mn-cs"/>
      </a:defRPr>
    </a:lvl3pPr>
    <a:lvl4pPr marL="1826895" algn="l" defTabSz="1217930" rtl="0" eaLnBrk="1" latinLnBrk="0" hangingPunct="1">
      <a:defRPr sz="1600" kern="1200">
        <a:solidFill>
          <a:schemeClr val="tx1"/>
        </a:solidFill>
        <a:latin typeface="+mn-lt"/>
        <a:ea typeface="微软雅黑" panose="020B0503020204020204" pitchFamily="34" charset="-122"/>
        <a:cs typeface="+mn-cs"/>
      </a:defRPr>
    </a:lvl4pPr>
    <a:lvl5pPr marL="2435860" algn="l" defTabSz="1217930" rtl="0" eaLnBrk="1" latinLnBrk="0" hangingPunct="1">
      <a:defRPr sz="1600" kern="1200">
        <a:solidFill>
          <a:schemeClr val="tx1"/>
        </a:solidFill>
        <a:latin typeface="+mn-lt"/>
        <a:ea typeface="微软雅黑" panose="020B0503020204020204" pitchFamily="34" charset="-122"/>
        <a:cs typeface="+mn-cs"/>
      </a:defRPr>
    </a:lvl5pPr>
    <a:lvl6pPr marL="3044825" algn="l" defTabSz="1217930" rtl="0" eaLnBrk="1" latinLnBrk="0" hangingPunct="1">
      <a:defRPr sz="1600" kern="1200">
        <a:solidFill>
          <a:schemeClr val="tx1"/>
        </a:solidFill>
        <a:latin typeface="+mn-lt"/>
        <a:ea typeface="+mn-ea"/>
        <a:cs typeface="+mn-cs"/>
      </a:defRPr>
    </a:lvl6pPr>
    <a:lvl7pPr marL="3653790" algn="l" defTabSz="1217930" rtl="0" eaLnBrk="1" latinLnBrk="0" hangingPunct="1">
      <a:defRPr sz="1600" kern="1200">
        <a:solidFill>
          <a:schemeClr val="tx1"/>
        </a:solidFill>
        <a:latin typeface="+mn-lt"/>
        <a:ea typeface="+mn-ea"/>
        <a:cs typeface="+mn-cs"/>
      </a:defRPr>
    </a:lvl7pPr>
    <a:lvl8pPr marL="4262755" algn="l" defTabSz="1217930" rtl="0" eaLnBrk="1" latinLnBrk="0" hangingPunct="1">
      <a:defRPr sz="1600" kern="1200">
        <a:solidFill>
          <a:schemeClr val="tx1"/>
        </a:solidFill>
        <a:latin typeface="+mn-lt"/>
        <a:ea typeface="+mn-ea"/>
        <a:cs typeface="+mn-cs"/>
      </a:defRPr>
    </a:lvl8pPr>
    <a:lvl9pPr marL="4871720" algn="l" defTabSz="121793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1FC198-2D83-4DFC-8CDD-7D23AF44D4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lvl="0"/>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C:\Users\Administrator\Desktop\图片1.png"/>
          <p:cNvPicPr>
            <a:picLocks noChangeAspect="1" noChangeArrowheads="1"/>
          </p:cNvPicPr>
          <p:nvPr userDrawn="1"/>
        </p:nvPicPr>
        <p:blipFill>
          <a:blip r:embed="rId5" cstate="email"/>
          <a:stretch>
            <a:fillRect/>
          </a:stretch>
        </p:blipFill>
        <p:spPr bwMode="auto">
          <a:xfrm>
            <a:off x="-793" y="-63"/>
            <a:ext cx="12191999" cy="685971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xStyles>
    <p:titleStyle>
      <a:lvl1pPr algn="ctr" rtl="0" fontAlgn="base">
        <a:spcBef>
          <a:spcPct val="0"/>
        </a:spcBef>
        <a:spcAft>
          <a:spcPct val="0"/>
        </a:spcAft>
        <a:defRPr sz="59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5pPr>
      <a:lvl6pPr marL="608965"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6pPr>
      <a:lvl7pPr marL="1217930"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7pPr>
      <a:lvl8pPr marL="1826895"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8pPr>
      <a:lvl9pPr marL="2435860" algn="ctr" rtl="0" fontAlgn="base">
        <a:spcBef>
          <a:spcPct val="0"/>
        </a:spcBef>
        <a:spcAft>
          <a:spcPct val="0"/>
        </a:spcAft>
        <a:defRPr sz="5900">
          <a:solidFill>
            <a:schemeClr val="tx1"/>
          </a:solidFill>
          <a:latin typeface="Calibri" panose="020F0502020204030204" pitchFamily="34" charset="0"/>
          <a:ea typeface="宋体" panose="02010600030101010101" pitchFamily="2" charset="-122"/>
        </a:defRPr>
      </a:lvl9pPr>
    </p:titleStyle>
    <p:bodyStyle>
      <a:lvl1pPr marL="456565" indent="-456565" algn="l" rtl="0" fontAlgn="base">
        <a:spcBef>
          <a:spcPct val="20000"/>
        </a:spcBef>
        <a:spcAft>
          <a:spcPct val="0"/>
        </a:spcAft>
        <a:buFont typeface="Arial" panose="020B0604020202020204" pitchFamily="34" charset="0"/>
        <a:buChar char="•"/>
        <a:defRPr sz="4300" kern="1200">
          <a:solidFill>
            <a:schemeClr val="tx1"/>
          </a:solidFill>
          <a:latin typeface="+mn-lt"/>
          <a:ea typeface="微软雅黑" panose="020B0503020204020204" pitchFamily="34" charset="-122"/>
          <a:cs typeface="+mn-cs"/>
        </a:defRPr>
      </a:lvl1pPr>
      <a:lvl2pPr marL="989330" indent="-380365" algn="l" rtl="0" fontAlgn="base">
        <a:spcBef>
          <a:spcPct val="20000"/>
        </a:spcBef>
        <a:spcAft>
          <a:spcPct val="0"/>
        </a:spcAft>
        <a:buFont typeface="Arial" panose="020B0604020202020204" pitchFamily="34" charset="0"/>
        <a:buChar char="–"/>
        <a:defRPr sz="3700" kern="1200">
          <a:solidFill>
            <a:schemeClr val="tx1"/>
          </a:solidFill>
          <a:latin typeface="+mn-lt"/>
          <a:ea typeface="微软雅黑" panose="020B0503020204020204" pitchFamily="34" charset="-122"/>
          <a:cs typeface="+mn-cs"/>
        </a:defRPr>
      </a:lvl2pPr>
      <a:lvl3pPr marL="1522730" indent="-3048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3pPr>
      <a:lvl4pPr marL="2131695" indent="-304800" algn="l" rtl="0" fontAlgn="base">
        <a:spcBef>
          <a:spcPct val="20000"/>
        </a:spcBef>
        <a:spcAft>
          <a:spcPct val="0"/>
        </a:spcAft>
        <a:buFont typeface="Arial" panose="020B0604020202020204" pitchFamily="34" charset="0"/>
        <a:buChar char="–"/>
        <a:defRPr sz="2700" kern="1200">
          <a:solidFill>
            <a:schemeClr val="tx1"/>
          </a:solidFill>
          <a:latin typeface="+mn-lt"/>
          <a:ea typeface="微软雅黑" panose="020B0503020204020204" pitchFamily="34" charset="-122"/>
          <a:cs typeface="+mn-cs"/>
        </a:defRPr>
      </a:lvl4pPr>
      <a:lvl5pPr marL="2740660" indent="-304800" algn="l" rtl="0" fontAlgn="base">
        <a:spcBef>
          <a:spcPct val="20000"/>
        </a:spcBef>
        <a:spcAft>
          <a:spcPct val="0"/>
        </a:spcAft>
        <a:buFont typeface="Arial" panose="020B0604020202020204" pitchFamily="34" charset="0"/>
        <a:buChar char="»"/>
        <a:defRPr sz="2700" kern="1200">
          <a:solidFill>
            <a:schemeClr val="tx1"/>
          </a:solidFill>
          <a:latin typeface="+mn-lt"/>
          <a:ea typeface="微软雅黑" panose="020B0503020204020204" pitchFamily="34" charset="-122"/>
          <a:cs typeface="+mn-cs"/>
        </a:defRPr>
      </a:lvl5pPr>
      <a:lvl6pPr marL="3349625"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8590"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7555"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6520" indent="-304800" algn="l" defTabSz="121793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7930" rtl="0" eaLnBrk="1" latinLnBrk="0" hangingPunct="1">
        <a:defRPr sz="2400" kern="1200">
          <a:solidFill>
            <a:schemeClr val="tx1"/>
          </a:solidFill>
          <a:latin typeface="+mn-lt"/>
          <a:ea typeface="+mn-ea"/>
          <a:cs typeface="+mn-cs"/>
        </a:defRPr>
      </a:lvl1pPr>
      <a:lvl2pPr marL="608965" algn="l" defTabSz="1217930" rtl="0" eaLnBrk="1" latinLnBrk="0" hangingPunct="1">
        <a:defRPr sz="2400" kern="1200">
          <a:solidFill>
            <a:schemeClr val="tx1"/>
          </a:solidFill>
          <a:latin typeface="+mn-lt"/>
          <a:ea typeface="+mn-ea"/>
          <a:cs typeface="+mn-cs"/>
        </a:defRPr>
      </a:lvl2pPr>
      <a:lvl3pPr marL="1217930" algn="l" defTabSz="1217930" rtl="0" eaLnBrk="1" latinLnBrk="0" hangingPunct="1">
        <a:defRPr sz="2400" kern="1200">
          <a:solidFill>
            <a:schemeClr val="tx1"/>
          </a:solidFill>
          <a:latin typeface="+mn-lt"/>
          <a:ea typeface="+mn-ea"/>
          <a:cs typeface="+mn-cs"/>
        </a:defRPr>
      </a:lvl3pPr>
      <a:lvl4pPr marL="1826895" algn="l" defTabSz="1217930" rtl="0" eaLnBrk="1" latinLnBrk="0" hangingPunct="1">
        <a:defRPr sz="2400" kern="1200">
          <a:solidFill>
            <a:schemeClr val="tx1"/>
          </a:solidFill>
          <a:latin typeface="+mn-lt"/>
          <a:ea typeface="+mn-ea"/>
          <a:cs typeface="+mn-cs"/>
        </a:defRPr>
      </a:lvl4pPr>
      <a:lvl5pPr marL="2435860" algn="l" defTabSz="1217930" rtl="0" eaLnBrk="1" latinLnBrk="0" hangingPunct="1">
        <a:defRPr sz="2400" kern="1200">
          <a:solidFill>
            <a:schemeClr val="tx1"/>
          </a:solidFill>
          <a:latin typeface="+mn-lt"/>
          <a:ea typeface="+mn-ea"/>
          <a:cs typeface="+mn-cs"/>
        </a:defRPr>
      </a:lvl5pPr>
      <a:lvl6pPr marL="3044825" algn="l" defTabSz="1217930" rtl="0" eaLnBrk="1" latinLnBrk="0" hangingPunct="1">
        <a:defRPr sz="2400" kern="1200">
          <a:solidFill>
            <a:schemeClr val="tx1"/>
          </a:solidFill>
          <a:latin typeface="+mn-lt"/>
          <a:ea typeface="+mn-ea"/>
          <a:cs typeface="+mn-cs"/>
        </a:defRPr>
      </a:lvl6pPr>
      <a:lvl7pPr marL="3653790" algn="l" defTabSz="1217930" rtl="0" eaLnBrk="1" latinLnBrk="0" hangingPunct="1">
        <a:defRPr sz="2400" kern="1200">
          <a:solidFill>
            <a:schemeClr val="tx1"/>
          </a:solidFill>
          <a:latin typeface="+mn-lt"/>
          <a:ea typeface="+mn-ea"/>
          <a:cs typeface="+mn-cs"/>
        </a:defRPr>
      </a:lvl7pPr>
      <a:lvl8pPr marL="4262755" algn="l" defTabSz="1217930" rtl="0" eaLnBrk="1" latinLnBrk="0" hangingPunct="1">
        <a:defRPr sz="2400" kern="1200">
          <a:solidFill>
            <a:schemeClr val="tx1"/>
          </a:solidFill>
          <a:latin typeface="+mn-lt"/>
          <a:ea typeface="+mn-ea"/>
          <a:cs typeface="+mn-cs"/>
        </a:defRPr>
      </a:lvl8pPr>
      <a:lvl9pPr marL="4871720" algn="l" defTabSz="121793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jpe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email"/>
          <a:stretch>
            <a:fillRect/>
          </a:stretch>
        </p:blipFill>
        <p:spPr>
          <a:xfrm>
            <a:off x="0" y="1666976"/>
            <a:ext cx="5669087" cy="3779042"/>
          </a:xfrm>
          <a:prstGeom prst="rect">
            <a:avLst/>
          </a:prstGeom>
        </p:spPr>
      </p:pic>
      <p:sp>
        <p:nvSpPr>
          <p:cNvPr id="29" name="任意多边形 28"/>
          <p:cNvSpPr/>
          <p:nvPr/>
        </p:nvSpPr>
        <p:spPr bwMode="auto">
          <a:xfrm flipH="1">
            <a:off x="4078982" y="1189172"/>
            <a:ext cx="611730" cy="728454"/>
          </a:xfrm>
          <a:custGeom>
            <a:avLst/>
            <a:gdLst>
              <a:gd name="connsiteX0" fmla="*/ 175021 w 422569"/>
              <a:gd name="connsiteY0" fmla="*/ 0 h 503199"/>
              <a:gd name="connsiteX1" fmla="*/ 141752 w 422569"/>
              <a:gd name="connsiteY1" fmla="*/ 0 h 503199"/>
              <a:gd name="connsiteX2" fmla="*/ 0 w 422569"/>
              <a:gd name="connsiteY2" fmla="*/ 503199 h 503199"/>
              <a:gd name="connsiteX3" fmla="*/ 422569 w 422569"/>
              <a:gd name="connsiteY3" fmla="*/ 503199 h 503199"/>
            </a:gdLst>
            <a:ahLst/>
            <a:cxnLst>
              <a:cxn ang="0">
                <a:pos x="connsiteX0" y="connsiteY0"/>
              </a:cxn>
              <a:cxn ang="0">
                <a:pos x="connsiteX1" y="connsiteY1"/>
              </a:cxn>
              <a:cxn ang="0">
                <a:pos x="connsiteX2" y="connsiteY2"/>
              </a:cxn>
              <a:cxn ang="0">
                <a:pos x="connsiteX3" y="connsiteY3"/>
              </a:cxn>
            </a:cxnLst>
            <a:rect l="l" t="t" r="r" b="b"/>
            <a:pathLst>
              <a:path w="422569" h="503199">
                <a:moveTo>
                  <a:pt x="175021" y="0"/>
                </a:moveTo>
                <a:lnTo>
                  <a:pt x="141752" y="0"/>
                </a:lnTo>
                <a:lnTo>
                  <a:pt x="0" y="503199"/>
                </a:lnTo>
                <a:lnTo>
                  <a:pt x="422569" y="503199"/>
                </a:lnTo>
                <a:close/>
              </a:path>
            </a:pathLst>
          </a:custGeom>
          <a:solidFill>
            <a:srgbClr val="002060"/>
          </a:solidFill>
          <a:ln>
            <a:noFill/>
          </a:ln>
          <a:effectLst/>
        </p:spPr>
        <p:txBody>
          <a:bodyPr wrap="square" lIns="121999" tIns="61000" rIns="121999" bIns="61000">
            <a:noAutofit/>
          </a:bodyPr>
          <a:lstStyle/>
          <a:p>
            <a:pPr>
              <a:buFontTx/>
              <a:buNone/>
              <a:defRPr/>
            </a:pP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31" name="任意多边形 30"/>
          <p:cNvSpPr/>
          <p:nvPr/>
        </p:nvSpPr>
        <p:spPr bwMode="auto">
          <a:xfrm rot="10800000" flipH="1">
            <a:off x="4439022" y="1197546"/>
            <a:ext cx="7751391" cy="4248472"/>
          </a:xfrm>
          <a:custGeom>
            <a:avLst/>
            <a:gdLst>
              <a:gd name="connsiteX0" fmla="*/ 0 w 7751391"/>
              <a:gd name="connsiteY0" fmla="*/ 4248472 h 4248472"/>
              <a:gd name="connsiteX1" fmla="*/ 7751391 w 7751391"/>
              <a:gd name="connsiteY1" fmla="*/ 4248472 h 4248472"/>
              <a:gd name="connsiteX2" fmla="*/ 7751391 w 7751391"/>
              <a:gd name="connsiteY2" fmla="*/ 0 h 4248472"/>
              <a:gd name="connsiteX3" fmla="*/ 1196797 w 7751391"/>
              <a:gd name="connsiteY3" fmla="*/ 0 h 4248472"/>
            </a:gdLst>
            <a:ahLst/>
            <a:cxnLst>
              <a:cxn ang="0">
                <a:pos x="connsiteX0" y="connsiteY0"/>
              </a:cxn>
              <a:cxn ang="0">
                <a:pos x="connsiteX1" y="connsiteY1"/>
              </a:cxn>
              <a:cxn ang="0">
                <a:pos x="connsiteX2" y="connsiteY2"/>
              </a:cxn>
              <a:cxn ang="0">
                <a:pos x="connsiteX3" y="connsiteY3"/>
              </a:cxn>
            </a:cxnLst>
            <a:rect l="l" t="t" r="r" b="b"/>
            <a:pathLst>
              <a:path w="7751391" h="4248472">
                <a:moveTo>
                  <a:pt x="0" y="4248472"/>
                </a:moveTo>
                <a:lnTo>
                  <a:pt x="7751391" y="4248472"/>
                </a:lnTo>
                <a:lnTo>
                  <a:pt x="7751391" y="0"/>
                </a:lnTo>
                <a:lnTo>
                  <a:pt x="1196797" y="0"/>
                </a:lnTo>
                <a:close/>
              </a:path>
            </a:pathLst>
          </a:custGeom>
          <a:gradFill flip="none" rotWithShape="1">
            <a:gsLst>
              <a:gs pos="0">
                <a:srgbClr val="0070C0">
                  <a:shade val="30000"/>
                  <a:satMod val="115000"/>
                </a:srgbClr>
              </a:gs>
              <a:gs pos="100000">
                <a:srgbClr val="0070C0">
                  <a:shade val="100000"/>
                  <a:satMod val="115000"/>
                </a:srgbClr>
              </a:gs>
            </a:gsLst>
            <a:lin ang="2700000" scaled="1"/>
          </a:gradFill>
          <a:ln>
            <a:noFill/>
          </a:ln>
          <a:effectLst>
            <a:outerShdw blurRad="50800" dist="88900" dir="7440000" algn="t" rotWithShape="0">
              <a:prstClr val="black">
                <a:alpha val="40000"/>
              </a:prstClr>
            </a:outerShdw>
          </a:effectLst>
        </p:spPr>
        <p:txBody>
          <a:bodyPr wrap="square" lIns="121999" tIns="61000" rIns="121999" bIns="61000">
            <a:noAutofit/>
          </a:bodyPr>
          <a:lstStyle/>
          <a:p>
            <a:pPr>
              <a:buFontTx/>
              <a:buNone/>
              <a:defRPr/>
            </a:pP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5" name="Rectangle 31"/>
          <p:cNvSpPr>
            <a:spLocks noChangeArrowheads="1"/>
          </p:cNvSpPr>
          <p:nvPr/>
        </p:nvSpPr>
        <p:spPr bwMode="auto">
          <a:xfrm>
            <a:off x="2430870" y="1355247"/>
            <a:ext cx="1122867" cy="46839"/>
          </a:xfrm>
          <a:prstGeom prst="rect">
            <a:avLst/>
          </a:prstGeom>
          <a:solidFill>
            <a:srgbClr val="0070C0"/>
          </a:solidFill>
          <a:ln>
            <a:solidFill>
              <a:srgbClr val="0070C0"/>
            </a:solidFill>
          </a:ln>
        </p:spPr>
        <p:txBody>
          <a:bodyPr lIns="121999" tIns="61000" rIns="121999" bIns="61000"/>
          <a:lstStyle/>
          <a:p>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6" name="Rectangle 31"/>
          <p:cNvSpPr>
            <a:spLocks noChangeArrowheads="1"/>
          </p:cNvSpPr>
          <p:nvPr/>
        </p:nvSpPr>
        <p:spPr bwMode="auto">
          <a:xfrm>
            <a:off x="-673546" y="5699815"/>
            <a:ext cx="2234849" cy="45719"/>
          </a:xfrm>
          <a:prstGeom prst="rect">
            <a:avLst/>
          </a:prstGeom>
          <a:solidFill>
            <a:srgbClr val="0070C0"/>
          </a:solidFill>
          <a:ln>
            <a:solidFill>
              <a:srgbClr val="0070C0"/>
            </a:solidFill>
          </a:ln>
        </p:spPr>
        <p:txBody>
          <a:bodyPr lIns="121999" tIns="61000" rIns="121999" bIns="61000"/>
          <a:lstStyle/>
          <a:p>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7" name="Rectangle 31"/>
          <p:cNvSpPr>
            <a:spLocks noChangeArrowheads="1"/>
          </p:cNvSpPr>
          <p:nvPr/>
        </p:nvSpPr>
        <p:spPr bwMode="auto">
          <a:xfrm>
            <a:off x="8039422" y="909514"/>
            <a:ext cx="3815982" cy="45719"/>
          </a:xfrm>
          <a:prstGeom prst="rect">
            <a:avLst/>
          </a:prstGeom>
          <a:solidFill>
            <a:srgbClr val="0070C0"/>
          </a:solidFill>
          <a:ln>
            <a:solidFill>
              <a:srgbClr val="0070C0"/>
            </a:solidFill>
          </a:ln>
        </p:spPr>
        <p:txBody>
          <a:bodyPr lIns="121999" tIns="61000" rIns="121999" bIns="61000"/>
          <a:lstStyle/>
          <a:p>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8" name="Rectangle 31"/>
          <p:cNvSpPr>
            <a:spLocks noChangeArrowheads="1"/>
          </p:cNvSpPr>
          <p:nvPr/>
        </p:nvSpPr>
        <p:spPr bwMode="auto">
          <a:xfrm>
            <a:off x="7391350" y="5745534"/>
            <a:ext cx="2234849" cy="45719"/>
          </a:xfrm>
          <a:prstGeom prst="rect">
            <a:avLst/>
          </a:prstGeom>
          <a:solidFill>
            <a:srgbClr val="0070C0"/>
          </a:solidFill>
          <a:ln>
            <a:solidFill>
              <a:srgbClr val="0070C0"/>
            </a:solidFill>
          </a:ln>
        </p:spPr>
        <p:txBody>
          <a:bodyPr lIns="121999" tIns="61000" rIns="121999" bIns="61000"/>
          <a:lstStyle/>
          <a:p>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9" name="矩形 58"/>
          <p:cNvSpPr/>
          <p:nvPr/>
        </p:nvSpPr>
        <p:spPr>
          <a:xfrm>
            <a:off x="1956092" y="321936"/>
            <a:ext cx="456112" cy="475294"/>
          </a:xfrm>
          <a:prstGeom prst="rect">
            <a:avLst/>
          </a:prstGeom>
          <a:solidFill>
            <a:srgbClr val="006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60" name="矩形 59"/>
          <p:cNvSpPr/>
          <p:nvPr/>
        </p:nvSpPr>
        <p:spPr>
          <a:xfrm>
            <a:off x="262558" y="421987"/>
            <a:ext cx="752000" cy="733897"/>
          </a:xfrm>
          <a:prstGeom prst="rect">
            <a:avLst/>
          </a:prstGeom>
          <a:solidFill>
            <a:srgbClr val="006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61" name="矩形 60"/>
          <p:cNvSpPr/>
          <p:nvPr/>
        </p:nvSpPr>
        <p:spPr>
          <a:xfrm>
            <a:off x="1455810" y="1020660"/>
            <a:ext cx="330962" cy="353772"/>
          </a:xfrm>
          <a:prstGeom prst="rect">
            <a:avLst/>
          </a:prstGeom>
          <a:solidFill>
            <a:srgbClr val="006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66C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64" name="矩形 63"/>
          <p:cNvSpPr/>
          <p:nvPr/>
        </p:nvSpPr>
        <p:spPr>
          <a:xfrm>
            <a:off x="6333762" y="1917746"/>
            <a:ext cx="3962400" cy="429895"/>
          </a:xfrm>
          <a:prstGeom prst="rect">
            <a:avLst/>
          </a:prstGeom>
        </p:spPr>
        <p:txBody>
          <a:bodyPr wrap="none">
            <a:spAutoFit/>
          </a:bodyPr>
          <a:lstStyle/>
          <a:p>
            <a:pPr algn="r"/>
            <a:r>
              <a:rPr lang="zh-CN" altLang="en-US" sz="2200" dirty="0">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rPr>
              <a:t>Intelligent conference room</a:t>
            </a:r>
            <a:endParaRPr lang="zh-CN" altLang="en-US" sz="2200" dirty="0">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66" name="矩形 65"/>
          <p:cNvSpPr/>
          <p:nvPr/>
        </p:nvSpPr>
        <p:spPr>
          <a:xfrm>
            <a:off x="6475036" y="2575854"/>
            <a:ext cx="3678555" cy="937260"/>
          </a:xfrm>
          <a:prstGeom prst="rect">
            <a:avLst/>
          </a:prstGeom>
        </p:spPr>
        <p:txBody>
          <a:bodyPr wrap="none">
            <a:spAutoFit/>
          </a:bodyPr>
          <a:lstStyle/>
          <a:p>
            <a:pPr algn="r" eaLnBrk="0" hangingPunct="0"/>
            <a:r>
              <a:rPr lang="zh-CN" altLang="en-US" sz="5500" b="1" dirty="0">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rPr>
              <a:t>智能会议室</a:t>
            </a:r>
            <a:endParaRPr lang="zh-CN" altLang="en-US" sz="5500" b="1" dirty="0">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67" name="TextBox 7"/>
          <p:cNvSpPr>
            <a:spLocks noChangeArrowheads="1"/>
          </p:cNvSpPr>
          <p:nvPr/>
        </p:nvSpPr>
        <p:spPr bwMode="auto">
          <a:xfrm>
            <a:off x="6475907" y="3623950"/>
            <a:ext cx="5827237" cy="152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0" indent="0" defTabSz="457200" fontAlgn="auto">
              <a:lnSpc>
                <a:spcPct val="150000"/>
              </a:lnSpc>
              <a:spcBef>
                <a:spcPct val="0"/>
              </a:spcBef>
              <a:buNone/>
            </a:pPr>
            <a:r>
              <a:rPr lang="zh-CN" altLang="en-US" b="1" spc="100" dirty="0">
                <a:solidFill>
                  <a:schemeClr val="bg1"/>
                </a:solidFill>
                <a:uFillTx/>
                <a:latin typeface="微软雅黑" panose="020B0503020204020204" pitchFamily="34" charset="-122"/>
                <a:ea typeface="微软雅黑" panose="020B0503020204020204" pitchFamily="34" charset="-122"/>
                <a:sym typeface="+mn-ea"/>
              </a:rPr>
              <a:t>参赛组别：</a:t>
            </a:r>
            <a:r>
              <a:rPr lang="en-US" altLang="zh-CN" b="1" spc="100" dirty="0">
                <a:solidFill>
                  <a:schemeClr val="bg1"/>
                </a:solidFill>
                <a:uFillTx/>
                <a:latin typeface="微软雅黑" panose="020B0503020204020204" pitchFamily="34" charset="-122"/>
                <a:ea typeface="微软雅黑" panose="020B0503020204020204" pitchFamily="34" charset="-122"/>
                <a:sym typeface="+mn-ea"/>
              </a:rPr>
              <a:t>A</a:t>
            </a:r>
            <a:r>
              <a:rPr lang="zh-CN" altLang="en-US" b="1" spc="100" dirty="0">
                <a:solidFill>
                  <a:schemeClr val="bg1"/>
                </a:solidFill>
                <a:uFillTx/>
                <a:latin typeface="微软雅黑" panose="020B0503020204020204" pitchFamily="34" charset="-122"/>
                <a:ea typeface="微软雅黑" panose="020B0503020204020204" pitchFamily="34" charset="-122"/>
                <a:sym typeface="+mn-ea"/>
              </a:rPr>
              <a:t>类企业命题</a:t>
            </a:r>
            <a:endParaRPr lang="zh-CN" altLang="en-US" b="1" spc="100" dirty="0">
              <a:solidFill>
                <a:schemeClr val="bg1"/>
              </a:solidFill>
              <a:uFillTx/>
              <a:latin typeface="微软雅黑" panose="020B0503020204020204" pitchFamily="34" charset="-122"/>
              <a:ea typeface="微软雅黑" panose="020B0503020204020204" pitchFamily="34" charset="-122"/>
              <a:sym typeface="+mn-ea"/>
            </a:endParaRPr>
          </a:p>
          <a:p>
            <a:pPr marL="0" lvl="0" indent="0" defTabSz="457200" fontAlgn="auto">
              <a:lnSpc>
                <a:spcPct val="150000"/>
              </a:lnSpc>
              <a:spcBef>
                <a:spcPct val="0"/>
              </a:spcBef>
              <a:buNone/>
            </a:pPr>
            <a:r>
              <a:rPr lang="zh-CN" altLang="en-US" b="1" spc="100" dirty="0">
                <a:solidFill>
                  <a:schemeClr val="bg1"/>
                </a:solidFill>
                <a:uFillTx/>
                <a:latin typeface="微软雅黑" panose="020B0503020204020204" pitchFamily="34" charset="-122"/>
                <a:ea typeface="微软雅黑" panose="020B0503020204020204" pitchFamily="34" charset="-122"/>
                <a:sym typeface="+mn-ea"/>
              </a:rPr>
              <a:t>赛题名称：【</a:t>
            </a:r>
            <a:r>
              <a:rPr lang="en-US" altLang="zh-CN" b="1" spc="100" dirty="0">
                <a:solidFill>
                  <a:schemeClr val="bg1"/>
                </a:solidFill>
                <a:uFillTx/>
                <a:latin typeface="微软雅黑" panose="020B0503020204020204" pitchFamily="34" charset="-122"/>
                <a:ea typeface="微软雅黑" panose="020B0503020204020204" pitchFamily="34" charset="-122"/>
                <a:sym typeface="+mn-ea"/>
              </a:rPr>
              <a:t>A08</a:t>
            </a:r>
            <a:r>
              <a:rPr lang="zh-CN" altLang="en-US" b="1" spc="100" dirty="0">
                <a:solidFill>
                  <a:schemeClr val="bg1"/>
                </a:solidFill>
                <a:uFillTx/>
                <a:latin typeface="微软雅黑" panose="020B0503020204020204" pitchFamily="34" charset="-122"/>
                <a:ea typeface="微软雅黑" panose="020B0503020204020204" pitchFamily="34" charset="-122"/>
                <a:sym typeface="+mn-ea"/>
              </a:rPr>
              <a:t>】智能会议室管理系统</a:t>
            </a:r>
            <a:endParaRPr lang="zh-CN" altLang="en-US" b="1" spc="100" dirty="0">
              <a:solidFill>
                <a:schemeClr val="bg1"/>
              </a:solidFill>
              <a:uFillTx/>
              <a:latin typeface="微软雅黑" panose="020B0503020204020204" pitchFamily="34" charset="-122"/>
              <a:ea typeface="微软雅黑" panose="020B0503020204020204" pitchFamily="34" charset="-122"/>
              <a:sym typeface="+mn-ea"/>
            </a:endParaRPr>
          </a:p>
          <a:p>
            <a:pPr marL="0" lvl="0" indent="0" defTabSz="457200" fontAlgn="auto">
              <a:lnSpc>
                <a:spcPct val="150000"/>
              </a:lnSpc>
              <a:spcBef>
                <a:spcPct val="0"/>
              </a:spcBef>
              <a:buNone/>
            </a:pPr>
            <a:r>
              <a:rPr lang="zh-CN" altLang="en-US" b="1" spc="100" dirty="0">
                <a:solidFill>
                  <a:schemeClr val="bg1"/>
                </a:solidFill>
                <a:uFillTx/>
                <a:latin typeface="微软雅黑" panose="020B0503020204020204" pitchFamily="34" charset="-122"/>
                <a:ea typeface="微软雅黑" panose="020B0503020204020204" pitchFamily="34" charset="-122"/>
                <a:sym typeface="+mn-ea"/>
              </a:rPr>
              <a:t>团队成员：孙国涛  刘智达  张志巍 张立岩</a:t>
            </a:r>
            <a:endParaRPr lang="zh-CN" altLang="en-US" b="1" spc="100" dirty="0">
              <a:solidFill>
                <a:srgbClr val="FFC000"/>
              </a:solidFill>
              <a:uFillTx/>
              <a:latin typeface="微软雅黑" panose="020B0503020204020204" pitchFamily="34" charset="-122"/>
              <a:ea typeface="微软雅黑" panose="020B0503020204020204" pitchFamily="34" charset="-122"/>
              <a:sym typeface="+mn-ea"/>
            </a:endParaRPr>
          </a:p>
          <a:p>
            <a:pPr algn="r" fontAlgn="auto">
              <a:spcBef>
                <a:spcPct val="0"/>
              </a:spcBef>
              <a:spcAft>
                <a:spcPct val="0"/>
              </a:spcAft>
              <a:defRPr/>
            </a:pPr>
            <a:r>
              <a:rPr lang="zh-CN" altLang="en-US" dirty="0">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rPr>
              <a:t>、</a:t>
            </a:r>
            <a:endParaRPr lang="zh-CN" altLang="en-US" dirty="0">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par>
                                <p:cTn id="12" presetID="2" presetClass="entr" presetSubtype="2" fill="hold" grpId="0" nodeType="withEffect">
                                  <p:childTnLst>
                                    <p:set>
                                      <p:cBhvr>
                                        <p:cTn id="13" dur="1" fill="hold">
                                          <p:stCondLst>
                                            <p:cond delay="0"/>
                                          </p:stCondLst>
                                        </p:cTn>
                                        <p:tgtEl>
                                          <p:spTgt spid="55"/>
                                        </p:tgtEl>
                                        <p:attrNameLst>
                                          <p:attrName>style.visibility</p:attrName>
                                        </p:attrNameLst>
                                      </p:cBhvr>
                                      <p:to>
                                        <p:strVal val="visible"/>
                                      </p:to>
                                    </p:set>
                                    <p:anim calcmode="lin" valueType="num">
                                      <p:cBhvr additive="base">
                                        <p:cTn id="14" dur="500" fill="hold"/>
                                        <p:tgtEl>
                                          <p:spTgt spid="55"/>
                                        </p:tgtEl>
                                        <p:attrNameLst>
                                          <p:attrName>ppt_x</p:attrName>
                                        </p:attrNameLst>
                                      </p:cBhvr>
                                      <p:tavLst>
                                        <p:tav tm="0">
                                          <p:val>
                                            <p:strVal val="1+#ppt_w/2"/>
                                          </p:val>
                                        </p:tav>
                                        <p:tav tm="100000">
                                          <p:val>
                                            <p:strVal val="#ppt_x"/>
                                          </p:val>
                                        </p:tav>
                                      </p:tavLst>
                                    </p:anim>
                                    <p:anim calcmode="lin" valueType="num">
                                      <p:cBhvr additive="base">
                                        <p:cTn id="15" dur="500" fill="hold"/>
                                        <p:tgtEl>
                                          <p:spTgt spid="55"/>
                                        </p:tgtEl>
                                        <p:attrNameLst>
                                          <p:attrName>ppt_y</p:attrName>
                                        </p:attrNameLst>
                                      </p:cBhvr>
                                      <p:tavLst>
                                        <p:tav tm="0">
                                          <p:val>
                                            <p:strVal val="#ppt_y"/>
                                          </p:val>
                                        </p:tav>
                                        <p:tav tm="100000">
                                          <p:val>
                                            <p:strVal val="#ppt_y"/>
                                          </p:val>
                                        </p:tav>
                                      </p:tavLst>
                                    </p:anim>
                                  </p:childTnLst>
                                </p:cTn>
                              </p:par>
                              <p:par>
                                <p:cTn id="16" presetID="0" presetClass="path" presetSubtype="0" decel="50000" fill="hold" grpId="1" nodeType="withEffect">
                                  <p:childTnLst>
                                    <p:animMotion origin="layout" path="M 0.06315 -0.00023 L 8.33333E-07 -4.62428E-06" pathEditMode="relative" rAng="0" ptsTypes="AA">
                                      <p:cBhvr>
                                        <p:cTn id="17" dur="2000" fill="hold"/>
                                        <p:tgtEl>
                                          <p:spTgt spid="55"/>
                                        </p:tgtEl>
                                        <p:attrNameLst>
                                          <p:attrName>ppt_x</p:attrName>
                                          <p:attrName>ppt_y</p:attrName>
                                        </p:attrNameLst>
                                      </p:cBhvr>
                                      <p:rCtr x="-3164" y="0"/>
                                    </p:animMotion>
                                  </p:childTnLst>
                                </p:cTn>
                              </p:par>
                              <p:par>
                                <p:cTn id="18" presetID="2" presetClass="entr" presetSubtype="2" fill="hold" grpId="0" nodeType="withEffec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1+#ppt_w/2"/>
                                          </p:val>
                                        </p:tav>
                                        <p:tav tm="100000">
                                          <p:val>
                                            <p:strVal val="#ppt_x"/>
                                          </p:val>
                                        </p:tav>
                                      </p:tavLst>
                                    </p:anim>
                                    <p:anim calcmode="lin" valueType="num">
                                      <p:cBhvr additive="base">
                                        <p:cTn id="21" dur="500" fill="hold"/>
                                        <p:tgtEl>
                                          <p:spTgt spid="56"/>
                                        </p:tgtEl>
                                        <p:attrNameLst>
                                          <p:attrName>ppt_y</p:attrName>
                                        </p:attrNameLst>
                                      </p:cBhvr>
                                      <p:tavLst>
                                        <p:tav tm="0">
                                          <p:val>
                                            <p:strVal val="#ppt_y"/>
                                          </p:val>
                                        </p:tav>
                                        <p:tav tm="100000">
                                          <p:val>
                                            <p:strVal val="#ppt_y"/>
                                          </p:val>
                                        </p:tav>
                                      </p:tavLst>
                                    </p:anim>
                                  </p:childTnLst>
                                </p:cTn>
                              </p:par>
                              <p:par>
                                <p:cTn id="22" presetID="0" presetClass="path" presetSubtype="0" decel="50000" fill="hold" grpId="1" nodeType="withEffect">
                                  <p:childTnLst>
                                    <p:animMotion origin="layout" path="M 0.06315 -0.00023 L 8.33333E-07 -4.62428E-06" pathEditMode="relative" rAng="0" ptsTypes="AA">
                                      <p:cBhvr>
                                        <p:cTn id="23" dur="2000" fill="hold"/>
                                        <p:tgtEl>
                                          <p:spTgt spid="56"/>
                                        </p:tgtEl>
                                        <p:attrNameLst>
                                          <p:attrName>ppt_x</p:attrName>
                                          <p:attrName>ppt_y</p:attrName>
                                        </p:attrNameLst>
                                      </p:cBhvr>
                                      <p:rCtr x="-3164" y="0"/>
                                    </p:animMotion>
                                  </p:childTnLst>
                                </p:cTn>
                              </p:par>
                              <p:par>
                                <p:cTn id="24" presetID="2" presetClass="entr" presetSubtype="8" fill="hold" grpId="0" nodeType="withEffect">
                                  <p:childTnLst>
                                    <p:set>
                                      <p:cBhvr>
                                        <p:cTn id="25" dur="1" fill="hold">
                                          <p:stCondLst>
                                            <p:cond delay="0"/>
                                          </p:stCondLst>
                                        </p:cTn>
                                        <p:tgtEl>
                                          <p:spTgt spid="57"/>
                                        </p:tgtEl>
                                        <p:attrNameLst>
                                          <p:attrName>style.visibility</p:attrName>
                                        </p:attrNameLst>
                                      </p:cBhvr>
                                      <p:to>
                                        <p:strVal val="visible"/>
                                      </p:to>
                                    </p:set>
                                    <p:anim calcmode="lin" valueType="num">
                                      <p:cBhvr additive="base">
                                        <p:cTn id="26" dur="500" fill="hold"/>
                                        <p:tgtEl>
                                          <p:spTgt spid="57"/>
                                        </p:tgtEl>
                                        <p:attrNameLst>
                                          <p:attrName>ppt_x</p:attrName>
                                        </p:attrNameLst>
                                      </p:cBhvr>
                                      <p:tavLst>
                                        <p:tav tm="0">
                                          <p:val>
                                            <p:strVal val="0-#ppt_w/2"/>
                                          </p:val>
                                        </p:tav>
                                        <p:tav tm="100000">
                                          <p:val>
                                            <p:strVal val="#ppt_x"/>
                                          </p:val>
                                        </p:tav>
                                      </p:tavLst>
                                    </p:anim>
                                    <p:anim calcmode="lin" valueType="num">
                                      <p:cBhvr additive="base">
                                        <p:cTn id="27" dur="500" fill="hold"/>
                                        <p:tgtEl>
                                          <p:spTgt spid="57"/>
                                        </p:tgtEl>
                                        <p:attrNameLst>
                                          <p:attrName>ppt_y</p:attrName>
                                        </p:attrNameLst>
                                      </p:cBhvr>
                                      <p:tavLst>
                                        <p:tav tm="0">
                                          <p:val>
                                            <p:strVal val="#ppt_y"/>
                                          </p:val>
                                        </p:tav>
                                        <p:tav tm="100000">
                                          <p:val>
                                            <p:strVal val="#ppt_y"/>
                                          </p:val>
                                        </p:tav>
                                      </p:tavLst>
                                    </p:anim>
                                  </p:childTnLst>
                                </p:cTn>
                              </p:par>
                              <p:par>
                                <p:cTn id="28" presetID="0" presetClass="path" presetSubtype="0" decel="50000" fill="hold" grpId="1" nodeType="withEffect">
                                  <p:childTnLst>
                                    <p:animMotion origin="layout" path="M 0.06315 -0.00023 L 8.33333E-07 -4.62428E-06" pathEditMode="relative" rAng="0" ptsTypes="AA">
                                      <p:cBhvr>
                                        <p:cTn id="29" dur="2000" fill="hold"/>
                                        <p:tgtEl>
                                          <p:spTgt spid="57"/>
                                        </p:tgtEl>
                                        <p:attrNameLst>
                                          <p:attrName>ppt_x</p:attrName>
                                          <p:attrName>ppt_y</p:attrName>
                                        </p:attrNameLst>
                                      </p:cBhvr>
                                      <p:rCtr x="-3164" y="0"/>
                                    </p:animMotion>
                                  </p:childTnLst>
                                </p:cTn>
                              </p:par>
                              <p:par>
                                <p:cTn id="30" presetID="2" presetClass="entr" presetSubtype="8" fill="hold" grpId="0" nodeType="withEffec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0-#ppt_w/2"/>
                                          </p:val>
                                        </p:tav>
                                        <p:tav tm="100000">
                                          <p:val>
                                            <p:strVal val="#ppt_x"/>
                                          </p:val>
                                        </p:tav>
                                      </p:tavLst>
                                    </p:anim>
                                    <p:anim calcmode="lin" valueType="num">
                                      <p:cBhvr additive="base">
                                        <p:cTn id="33" dur="500" fill="hold"/>
                                        <p:tgtEl>
                                          <p:spTgt spid="58"/>
                                        </p:tgtEl>
                                        <p:attrNameLst>
                                          <p:attrName>ppt_y</p:attrName>
                                        </p:attrNameLst>
                                      </p:cBhvr>
                                      <p:tavLst>
                                        <p:tav tm="0">
                                          <p:val>
                                            <p:strVal val="#ppt_y"/>
                                          </p:val>
                                        </p:tav>
                                        <p:tav tm="100000">
                                          <p:val>
                                            <p:strVal val="#ppt_y"/>
                                          </p:val>
                                        </p:tav>
                                      </p:tavLst>
                                    </p:anim>
                                  </p:childTnLst>
                                </p:cTn>
                              </p:par>
                              <p:par>
                                <p:cTn id="34" presetID="0" presetClass="path" presetSubtype="0" decel="50000" fill="hold" grpId="1" nodeType="withEffect">
                                  <p:childTnLst>
                                    <p:animMotion origin="layout" path="M 0.06315 -0.00023 L 8.33333E-07 -4.62428E-06" pathEditMode="relative" rAng="0" ptsTypes="AA">
                                      <p:cBhvr>
                                        <p:cTn id="35" dur="2000" fill="hold"/>
                                        <p:tgtEl>
                                          <p:spTgt spid="58"/>
                                        </p:tgtEl>
                                        <p:attrNameLst>
                                          <p:attrName>ppt_x</p:attrName>
                                          <p:attrName>ppt_y</p:attrName>
                                        </p:attrNameLst>
                                      </p:cBhvr>
                                      <p:rCtr x="-3164" y="0"/>
                                    </p:animMotion>
                                  </p:childTnLst>
                                </p:cTn>
                              </p:par>
                            </p:childTnLst>
                          </p:cTn>
                        </p:par>
                        <p:par>
                          <p:cTn id="36" fill="hold">
                            <p:stCondLst>
                              <p:cond delay="1000"/>
                            </p:stCondLst>
                            <p:childTnLst>
                              <p:par>
                                <p:cTn id="37" presetID="42" presetClass="entr" presetSubtype="0" fill="hold" grpId="0" nodeType="afterEffect">
                                  <p:childTnLst>
                                    <p:set>
                                      <p:cBhvr>
                                        <p:cTn id="38" dur="1" fill="hold">
                                          <p:stCondLst>
                                            <p:cond delay="0"/>
                                          </p:stCondLst>
                                        </p:cTn>
                                        <p:tgtEl>
                                          <p:spTgt spid="61"/>
                                        </p:tgtEl>
                                        <p:attrNameLst>
                                          <p:attrName>style.visibility</p:attrName>
                                        </p:attrNameLst>
                                      </p:cBhvr>
                                      <p:to>
                                        <p:strVal val="visible"/>
                                      </p:to>
                                    </p:set>
                                    <p:animEffect transition="in" filter="fade">
                                      <p:cBhvr>
                                        <p:cTn id="39" dur="250"/>
                                        <p:tgtEl>
                                          <p:spTgt spid="61"/>
                                        </p:tgtEl>
                                      </p:cBhvr>
                                    </p:animEffect>
                                    <p:anim calcmode="lin" valueType="num">
                                      <p:cBhvr>
                                        <p:cTn id="40" dur="250" fill="hold"/>
                                        <p:tgtEl>
                                          <p:spTgt spid="61"/>
                                        </p:tgtEl>
                                        <p:attrNameLst>
                                          <p:attrName>ppt_x</p:attrName>
                                        </p:attrNameLst>
                                      </p:cBhvr>
                                      <p:tavLst>
                                        <p:tav tm="0">
                                          <p:val>
                                            <p:strVal val="#ppt_x"/>
                                          </p:val>
                                        </p:tav>
                                        <p:tav tm="100000">
                                          <p:val>
                                            <p:strVal val="#ppt_x"/>
                                          </p:val>
                                        </p:tav>
                                      </p:tavLst>
                                    </p:anim>
                                    <p:anim calcmode="lin" valueType="num">
                                      <p:cBhvr>
                                        <p:cTn id="41" dur="250" fill="hold"/>
                                        <p:tgtEl>
                                          <p:spTgt spid="61"/>
                                        </p:tgtEl>
                                        <p:attrNameLst>
                                          <p:attrName>ppt_y</p:attrName>
                                        </p:attrNameLst>
                                      </p:cBhvr>
                                      <p:tavLst>
                                        <p:tav tm="0">
                                          <p:val>
                                            <p:strVal val="#ppt_y+.1"/>
                                          </p:val>
                                        </p:tav>
                                        <p:tav tm="100000">
                                          <p:val>
                                            <p:strVal val="#ppt_y"/>
                                          </p:val>
                                        </p:tav>
                                      </p:tavLst>
                                    </p:anim>
                                  </p:childTnLst>
                                </p:cTn>
                              </p:par>
                            </p:childTnLst>
                          </p:cTn>
                        </p:par>
                        <p:par>
                          <p:cTn id="42" fill="hold">
                            <p:stCondLst>
                              <p:cond delay="1500"/>
                            </p:stCondLst>
                            <p:childTnLst>
                              <p:par>
                                <p:cTn id="43" presetID="42" presetClass="entr" presetSubtype="0" fill="hold" grpId="0" nodeType="afterEffect">
                                  <p:childTnLst>
                                    <p:set>
                                      <p:cBhvr>
                                        <p:cTn id="44" dur="1" fill="hold">
                                          <p:stCondLst>
                                            <p:cond delay="0"/>
                                          </p:stCondLst>
                                        </p:cTn>
                                        <p:tgtEl>
                                          <p:spTgt spid="60"/>
                                        </p:tgtEl>
                                        <p:attrNameLst>
                                          <p:attrName>style.visibility</p:attrName>
                                        </p:attrNameLst>
                                      </p:cBhvr>
                                      <p:to>
                                        <p:strVal val="visible"/>
                                      </p:to>
                                    </p:set>
                                    <p:animEffect transition="in" filter="fade">
                                      <p:cBhvr>
                                        <p:cTn id="45" dur="250"/>
                                        <p:tgtEl>
                                          <p:spTgt spid="60"/>
                                        </p:tgtEl>
                                      </p:cBhvr>
                                    </p:animEffect>
                                    <p:anim calcmode="lin" valueType="num">
                                      <p:cBhvr>
                                        <p:cTn id="46" dur="250" fill="hold"/>
                                        <p:tgtEl>
                                          <p:spTgt spid="60"/>
                                        </p:tgtEl>
                                        <p:attrNameLst>
                                          <p:attrName>ppt_x</p:attrName>
                                        </p:attrNameLst>
                                      </p:cBhvr>
                                      <p:tavLst>
                                        <p:tav tm="0">
                                          <p:val>
                                            <p:strVal val="#ppt_x"/>
                                          </p:val>
                                        </p:tav>
                                        <p:tav tm="100000">
                                          <p:val>
                                            <p:strVal val="#ppt_x"/>
                                          </p:val>
                                        </p:tav>
                                      </p:tavLst>
                                    </p:anim>
                                    <p:anim calcmode="lin" valueType="num">
                                      <p:cBhvr>
                                        <p:cTn id="47" dur="250" fill="hold"/>
                                        <p:tgtEl>
                                          <p:spTgt spid="60"/>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childTnLst>
                                    <p:set>
                                      <p:cBhvr>
                                        <p:cTn id="50" dur="1" fill="hold">
                                          <p:stCondLst>
                                            <p:cond delay="0"/>
                                          </p:stCondLst>
                                        </p:cTn>
                                        <p:tgtEl>
                                          <p:spTgt spid="59"/>
                                        </p:tgtEl>
                                        <p:attrNameLst>
                                          <p:attrName>style.visibility</p:attrName>
                                        </p:attrNameLst>
                                      </p:cBhvr>
                                      <p:to>
                                        <p:strVal val="visible"/>
                                      </p:to>
                                    </p:set>
                                    <p:animEffect transition="in" filter="fade">
                                      <p:cBhvr>
                                        <p:cTn id="51" dur="250"/>
                                        <p:tgtEl>
                                          <p:spTgt spid="59"/>
                                        </p:tgtEl>
                                      </p:cBhvr>
                                    </p:animEffect>
                                    <p:anim calcmode="lin" valueType="num">
                                      <p:cBhvr>
                                        <p:cTn id="52" dur="250" fill="hold"/>
                                        <p:tgtEl>
                                          <p:spTgt spid="59"/>
                                        </p:tgtEl>
                                        <p:attrNameLst>
                                          <p:attrName>ppt_x</p:attrName>
                                        </p:attrNameLst>
                                      </p:cBhvr>
                                      <p:tavLst>
                                        <p:tav tm="0">
                                          <p:val>
                                            <p:strVal val="#ppt_x"/>
                                          </p:val>
                                        </p:tav>
                                        <p:tav tm="100000">
                                          <p:val>
                                            <p:strVal val="#ppt_x"/>
                                          </p:val>
                                        </p:tav>
                                      </p:tavLst>
                                    </p:anim>
                                    <p:anim calcmode="lin" valueType="num">
                                      <p:cBhvr>
                                        <p:cTn id="53" dur="250" fill="hold"/>
                                        <p:tgtEl>
                                          <p:spTgt spid="59"/>
                                        </p:tgtEl>
                                        <p:attrNameLst>
                                          <p:attrName>ppt_y</p:attrName>
                                        </p:attrNameLst>
                                      </p:cBhvr>
                                      <p:tavLst>
                                        <p:tav tm="0">
                                          <p:val>
                                            <p:strVal val="#ppt_y+.1"/>
                                          </p:val>
                                        </p:tav>
                                        <p:tav tm="100000">
                                          <p:val>
                                            <p:strVal val="#ppt_y"/>
                                          </p:val>
                                        </p:tav>
                                      </p:tavLst>
                                    </p:anim>
                                  </p:childTnLst>
                                </p:cTn>
                              </p:par>
                            </p:childTnLst>
                          </p:cTn>
                        </p:par>
                        <p:par>
                          <p:cTn id="54" fill="hold">
                            <p:stCondLst>
                              <p:cond delay="2500"/>
                            </p:stCondLst>
                            <p:childTnLst>
                              <p:par>
                                <p:cTn id="55" presetID="14" presetClass="entr" presetSubtype="10" fill="hold" nodeType="afterEffect">
                                  <p:stCondLst>
                                    <p:cond delay="0"/>
                                  </p:stCondLst>
                                  <p:childTnLst>
                                    <p:set>
                                      <p:cBhvr>
                                        <p:cTn id="56" dur="1" fill="hold">
                                          <p:stCondLst>
                                            <p:cond delay="0"/>
                                          </p:stCondLst>
                                        </p:cTn>
                                        <p:tgtEl>
                                          <p:spTgt spid="64">
                                            <p:txEl>
                                              <p:pRg st="0" end="0"/>
                                            </p:txEl>
                                          </p:spTgt>
                                        </p:tgtEl>
                                        <p:attrNameLst>
                                          <p:attrName>style.visibility</p:attrName>
                                        </p:attrNameLst>
                                      </p:cBhvr>
                                      <p:to>
                                        <p:strVal val="visible"/>
                                      </p:to>
                                    </p:set>
                                    <p:animEffect transition="in" filter="randombar(horizontal)">
                                      <p:cBhvr>
                                        <p:cTn id="57" dur="500"/>
                                        <p:tgtEl>
                                          <p:spTgt spid="64">
                                            <p:txEl>
                                              <p:pRg st="0" end="0"/>
                                            </p:txEl>
                                          </p:spTgt>
                                        </p:tgtEl>
                                      </p:cBhvr>
                                    </p:animEffect>
                                  </p:childTnLst>
                                </p:cTn>
                              </p:par>
                            </p:childTnLst>
                          </p:cTn>
                        </p:par>
                        <p:par>
                          <p:cTn id="58" fill="hold">
                            <p:stCondLst>
                              <p:cond delay="3000"/>
                            </p:stCondLst>
                            <p:childTnLst>
                              <p:par>
                                <p:cTn id="59" presetID="56" presetClass="entr" presetSubtype="0" fill="hold" grpId="0" nodeType="afterEffect">
                                  <p:iterate type="lt">
                                    <p:tmPct val="10000"/>
                                  </p:iterate>
                                  <p:childTnLst>
                                    <p:set>
                                      <p:cBhvr>
                                        <p:cTn id="60" dur="1" fill="hold">
                                          <p:stCondLst>
                                            <p:cond delay="0"/>
                                          </p:stCondLst>
                                        </p:cTn>
                                        <p:tgtEl>
                                          <p:spTgt spid="66"/>
                                        </p:tgtEl>
                                        <p:attrNameLst>
                                          <p:attrName>style.visibility</p:attrName>
                                        </p:attrNameLst>
                                      </p:cBhvr>
                                      <p:to>
                                        <p:strVal val="visible"/>
                                      </p:to>
                                    </p:set>
                                    <p:anim by="(-#ppt_w*2)" calcmode="lin" valueType="num">
                                      <p:cBhvr rctx="PPT">
                                        <p:cTn id="61" dur="500" autoRev="1" fill="hold">
                                          <p:stCondLst>
                                            <p:cond delay="0"/>
                                          </p:stCondLst>
                                        </p:cTn>
                                        <p:tgtEl>
                                          <p:spTgt spid="66"/>
                                        </p:tgtEl>
                                        <p:attrNameLst>
                                          <p:attrName>ppt_w</p:attrName>
                                        </p:attrNameLst>
                                      </p:cBhvr>
                                    </p:anim>
                                    <p:anim by="(#ppt_w*0.50)" calcmode="lin" valueType="num">
                                      <p:cBhvr>
                                        <p:cTn id="62" dur="500" decel="50000" autoRev="1" fill="hold">
                                          <p:stCondLst>
                                            <p:cond delay="0"/>
                                          </p:stCondLst>
                                        </p:cTn>
                                        <p:tgtEl>
                                          <p:spTgt spid="66"/>
                                        </p:tgtEl>
                                        <p:attrNameLst>
                                          <p:attrName>ppt_x</p:attrName>
                                        </p:attrNameLst>
                                      </p:cBhvr>
                                    </p:anim>
                                    <p:anim from="(-#ppt_h/2)" to="(#ppt_y)" calcmode="lin" valueType="num">
                                      <p:cBhvr>
                                        <p:cTn id="63" dur="1000" fill="hold">
                                          <p:stCondLst>
                                            <p:cond delay="0"/>
                                          </p:stCondLst>
                                        </p:cTn>
                                        <p:tgtEl>
                                          <p:spTgt spid="66"/>
                                        </p:tgtEl>
                                        <p:attrNameLst>
                                          <p:attrName>ppt_y</p:attrName>
                                        </p:attrNameLst>
                                      </p:cBhvr>
                                    </p:anim>
                                    <p:animRot by="21600000">
                                      <p:cBhvr>
                                        <p:cTn id="64" dur="1000" fill="hold">
                                          <p:stCondLst>
                                            <p:cond delay="0"/>
                                          </p:stCondLst>
                                        </p:cTn>
                                        <p:tgtEl>
                                          <p:spTgt spid="66"/>
                                        </p:tgtEl>
                                        <p:attrNameLst>
                                          <p:attrName>r</p:attrName>
                                        </p:attrNameLst>
                                      </p:cBhvr>
                                    </p:animRot>
                                  </p:childTnLst>
                                </p:cTn>
                              </p:par>
                            </p:childTnLst>
                          </p:cTn>
                        </p:par>
                        <p:par>
                          <p:cTn id="65" fill="hold">
                            <p:stCondLst>
                              <p:cond delay="5150"/>
                            </p:stCondLst>
                            <p:childTnLst>
                              <p:par>
                                <p:cTn id="66" presetID="16" presetClass="entr" presetSubtype="21" fill="hold" grpId="0" nodeType="afterEffect">
                                  <p:iterate type="lt">
                                    <p:tmPct val="10000"/>
                                  </p:iterate>
                                  <p:childTnLst>
                                    <p:set>
                                      <p:cBhvr>
                                        <p:cTn id="67" dur="1" fill="hold">
                                          <p:stCondLst>
                                            <p:cond delay="0"/>
                                          </p:stCondLst>
                                        </p:cTn>
                                        <p:tgtEl>
                                          <p:spTgt spid="67"/>
                                        </p:tgtEl>
                                        <p:attrNameLst>
                                          <p:attrName>style.visibility</p:attrName>
                                        </p:attrNameLst>
                                      </p:cBhvr>
                                      <p:to>
                                        <p:strVal val="visible"/>
                                      </p:to>
                                    </p:set>
                                    <p:animEffect transition="in" filter="barn(inVertical)">
                                      <p:cBhvr>
                                        <p:cTn id="6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55" grpId="0" animBg="1"/>
      <p:bldP spid="55" grpId="1" animBg="1"/>
      <p:bldP spid="56" grpId="0" animBg="1"/>
      <p:bldP spid="56" grpId="1" animBg="1"/>
      <p:bldP spid="57" grpId="0" animBg="1"/>
      <p:bldP spid="57" grpId="1" animBg="1"/>
      <p:bldP spid="58" grpId="0" animBg="1"/>
      <p:bldP spid="58" grpId="1" animBg="1"/>
      <p:bldP spid="59" grpId="0" animBg="1"/>
      <p:bldP spid="60" grpId="0" animBg="1"/>
      <p:bldP spid="61" grpId="0" animBg="1"/>
      <p:bldP spid="66" grpId="0"/>
      <p:bldP spid="6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579148" y="300650"/>
            <a:ext cx="6639330" cy="825619"/>
            <a:chOff x="140673" y="163294"/>
            <a:chExt cx="6639330" cy="825619"/>
          </a:xfrm>
        </p:grpSpPr>
        <p:pic>
          <p:nvPicPr>
            <p:cNvPr id="31"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矩形 32"/>
            <p:cNvSpPr/>
            <p:nvPr/>
          </p:nvSpPr>
          <p:spPr>
            <a:xfrm>
              <a:off x="4765783" y="343753"/>
              <a:ext cx="2014220"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业务模式</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
        <p:nvSpPr>
          <p:cNvPr id="2" name="矩形 19"/>
          <p:cNvSpPr>
            <a:spLocks noChangeArrowheads="1"/>
          </p:cNvSpPr>
          <p:nvPr/>
        </p:nvSpPr>
        <p:spPr bwMode="auto">
          <a:xfrm>
            <a:off x="4237355" y="1126490"/>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会议室前端（员工）</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 name="菱形 3"/>
          <p:cNvSpPr/>
          <p:nvPr/>
        </p:nvSpPr>
        <p:spPr>
          <a:xfrm>
            <a:off x="4467476" y="435158"/>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3</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 name="矩形 19"/>
          <p:cNvSpPr>
            <a:spLocks noChangeArrowheads="1"/>
          </p:cNvSpPr>
          <p:nvPr/>
        </p:nvSpPr>
        <p:spPr bwMode="auto">
          <a:xfrm>
            <a:off x="4120515" y="6312535"/>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查看信息并删除</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3" name="矩形 19"/>
          <p:cNvSpPr>
            <a:spLocks noChangeArrowheads="1"/>
          </p:cNvSpPr>
          <p:nvPr/>
        </p:nvSpPr>
        <p:spPr bwMode="auto">
          <a:xfrm>
            <a:off x="7877810" y="6312535"/>
            <a:ext cx="359664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个人信息修改</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8" name="矩形 19"/>
          <p:cNvSpPr>
            <a:spLocks noChangeArrowheads="1"/>
          </p:cNvSpPr>
          <p:nvPr/>
        </p:nvSpPr>
        <p:spPr bwMode="auto">
          <a:xfrm>
            <a:off x="518795" y="6312535"/>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查看历史会议并删除</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pic>
        <p:nvPicPr>
          <p:cNvPr id="6" name="图片 5"/>
          <p:cNvPicPr>
            <a:picLocks noChangeAspect="1"/>
          </p:cNvPicPr>
          <p:nvPr/>
        </p:nvPicPr>
        <p:blipFill>
          <a:blip r:embed="rId4"/>
          <a:stretch>
            <a:fillRect/>
          </a:stretch>
        </p:blipFill>
        <p:spPr>
          <a:xfrm>
            <a:off x="1040765" y="1644650"/>
            <a:ext cx="2806700" cy="4667885"/>
          </a:xfrm>
          <a:prstGeom prst="rect">
            <a:avLst/>
          </a:prstGeom>
        </p:spPr>
      </p:pic>
      <p:pic>
        <p:nvPicPr>
          <p:cNvPr id="7" name="图片 6"/>
          <p:cNvPicPr>
            <a:picLocks noChangeAspect="1"/>
          </p:cNvPicPr>
          <p:nvPr/>
        </p:nvPicPr>
        <p:blipFill>
          <a:blip r:embed="rId5"/>
          <a:stretch>
            <a:fillRect/>
          </a:stretch>
        </p:blipFill>
        <p:spPr>
          <a:xfrm>
            <a:off x="8348345" y="1644650"/>
            <a:ext cx="2655570" cy="4667885"/>
          </a:xfrm>
          <a:prstGeom prst="rect">
            <a:avLst/>
          </a:prstGeom>
        </p:spPr>
      </p:pic>
      <p:pic>
        <p:nvPicPr>
          <p:cNvPr id="10" name="图片 9"/>
          <p:cNvPicPr>
            <a:picLocks noChangeAspect="1"/>
          </p:cNvPicPr>
          <p:nvPr/>
        </p:nvPicPr>
        <p:blipFill>
          <a:blip r:embed="rId6"/>
          <a:stretch>
            <a:fillRect/>
          </a:stretch>
        </p:blipFill>
        <p:spPr>
          <a:xfrm>
            <a:off x="4658360" y="1644650"/>
            <a:ext cx="2873375" cy="46678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3" nodeType="afterEffec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2" presetClass="entr" presetSubtype="4" fill="hold" grpId="13" nodeType="afterEffect">
                                  <p:childTnLst>
                                    <p:set>
                                      <p:cBhvr>
                                        <p:cTn id="16" dur="1" fill="hold">
                                          <p:stCondLst>
                                            <p:cond delay="0"/>
                                          </p:stCondLst>
                                        </p:cTn>
                                        <p:tgtEl>
                                          <p:spTgt spid="5"/>
                                        </p:tgtEl>
                                        <p:attrNameLst>
                                          <p:attrName>style.visibility</p:attrName>
                                        </p:attrNameLst>
                                      </p:cBhvr>
                                      <p:to>
                                        <p:strVal val="visible"/>
                                      </p:to>
                                    </p:set>
                                    <p:animEffect transition="in" filter="slide(fromBottom)">
                                      <p:cBhvr>
                                        <p:cTn id="17" dur="500"/>
                                        <p:tgtEl>
                                          <p:spTgt spid="5"/>
                                        </p:tgtEl>
                                      </p:cBhvr>
                                    </p:animEffect>
                                  </p:childTnLst>
                                </p:cTn>
                              </p:par>
                            </p:childTnLst>
                          </p:cTn>
                        </p:par>
                        <p:par>
                          <p:cTn id="18" fill="hold">
                            <p:stCondLst>
                              <p:cond delay="1500"/>
                            </p:stCondLst>
                            <p:childTnLst>
                              <p:par>
                                <p:cTn id="19" presetID="12" presetClass="entr" presetSubtype="4" fill="hold" grpId="13" nodeType="afterEffect">
                                  <p:childTnLst>
                                    <p:set>
                                      <p:cBhvr>
                                        <p:cTn id="20" dur="1" fill="hold">
                                          <p:stCondLst>
                                            <p:cond delay="0"/>
                                          </p:stCondLst>
                                        </p:cTn>
                                        <p:tgtEl>
                                          <p:spTgt spid="3"/>
                                        </p:tgtEl>
                                        <p:attrNameLst>
                                          <p:attrName>style.visibility</p:attrName>
                                        </p:attrNameLst>
                                      </p:cBhvr>
                                      <p:to>
                                        <p:strVal val="visible"/>
                                      </p:to>
                                    </p:set>
                                    <p:animEffect transition="in" filter="slide(fromBottom)">
                                      <p:cBhvr>
                                        <p:cTn id="21" dur="500"/>
                                        <p:tgtEl>
                                          <p:spTgt spid="3"/>
                                        </p:tgtEl>
                                      </p:cBhvr>
                                    </p:animEffect>
                                  </p:childTnLst>
                                </p:cTn>
                              </p:par>
                            </p:childTnLst>
                          </p:cTn>
                        </p:par>
                        <p:par>
                          <p:cTn id="22" fill="hold">
                            <p:stCondLst>
                              <p:cond delay="2000"/>
                            </p:stCondLst>
                            <p:childTnLst>
                              <p:par>
                                <p:cTn id="23" presetID="12" presetClass="entr" presetSubtype="4" fill="hold" grpId="13" nodeType="afterEffect">
                                  <p:childTnLst>
                                    <p:set>
                                      <p:cBhvr>
                                        <p:cTn id="24" dur="1" fill="hold">
                                          <p:stCondLst>
                                            <p:cond delay="0"/>
                                          </p:stCondLst>
                                        </p:cTn>
                                        <p:tgtEl>
                                          <p:spTgt spid="8"/>
                                        </p:tgtEl>
                                        <p:attrNameLst>
                                          <p:attrName>style.visibility</p:attrName>
                                        </p:attrNameLst>
                                      </p:cBhvr>
                                      <p:to>
                                        <p:strVal val="visible"/>
                                      </p:to>
                                    </p:set>
                                    <p:animEffect transition="in" filter="slide(fromBottom)">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3"/>
      <p:bldP spid="4" grpId="0" bldLvl="0" animBg="1"/>
      <p:bldP spid="5" grpId="13"/>
      <p:bldP spid="3" grpId="13"/>
      <p:bldP spid="8" grpId="1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 name="矩形 19"/>
          <p:cNvSpPr>
            <a:spLocks noChangeArrowheads="1"/>
          </p:cNvSpPr>
          <p:nvPr/>
        </p:nvSpPr>
        <p:spPr bwMode="auto">
          <a:xfrm>
            <a:off x="4903306" y="3216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30" name="组合 29"/>
          <p:cNvGrpSpPr/>
          <p:nvPr/>
        </p:nvGrpSpPr>
        <p:grpSpPr>
          <a:xfrm>
            <a:off x="579148" y="300650"/>
            <a:ext cx="7209560" cy="779473"/>
            <a:chOff x="140673" y="163294"/>
            <a:chExt cx="7209560" cy="779473"/>
          </a:xfrm>
        </p:grpSpPr>
        <p:pic>
          <p:nvPicPr>
            <p:cNvPr id="31"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矩形 32"/>
            <p:cNvSpPr/>
            <p:nvPr/>
          </p:nvSpPr>
          <p:spPr>
            <a:xfrm>
              <a:off x="3962508" y="230088"/>
              <a:ext cx="3387725"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会议室</a:t>
              </a:r>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后台首页</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pic>
        <p:nvPicPr>
          <p:cNvPr id="4" name="图片 3"/>
          <p:cNvPicPr>
            <a:picLocks noChangeAspect="1"/>
          </p:cNvPicPr>
          <p:nvPr/>
        </p:nvPicPr>
        <p:blipFill>
          <a:blip r:embed="rId4"/>
          <a:stretch>
            <a:fillRect/>
          </a:stretch>
        </p:blipFill>
        <p:spPr>
          <a:xfrm>
            <a:off x="83185" y="1012825"/>
            <a:ext cx="12024360" cy="57569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1" nodeType="afterEffect">
                                  <p:childTnLst>
                                    <p:set>
                                      <p:cBhvr>
                                        <p:cTn id="6" dur="1" fill="hold">
                                          <p:stCondLst>
                                            <p:cond delay="0"/>
                                          </p:stCondLst>
                                        </p:cTn>
                                        <p:tgtEl>
                                          <p:spTgt spid="124"/>
                                        </p:tgtEl>
                                        <p:attrNameLst>
                                          <p:attrName>style.visibility</p:attrName>
                                        </p:attrNameLst>
                                      </p:cBhvr>
                                      <p:to>
                                        <p:strVal val="visible"/>
                                      </p:to>
                                    </p:set>
                                    <p:animEffect transition="in" filter="slide(fromBottom)">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1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 name="TextBox 115"/>
          <p:cNvSpPr txBox="1"/>
          <p:nvPr/>
        </p:nvSpPr>
        <p:spPr>
          <a:xfrm>
            <a:off x="2341029" y="8044788"/>
            <a:ext cx="856239" cy="358871"/>
          </a:xfrm>
          <a:prstGeom prst="rect">
            <a:avLst/>
          </a:prstGeom>
          <a:noFill/>
        </p:spPr>
        <p:txBody>
          <a:bodyPr wrap="none" lIns="81079" tIns="40540" rIns="81079" bIns="40540" rtlCol="0">
            <a:spAutoFit/>
          </a:bodyPr>
          <a:p>
            <a:r>
              <a:rPr lang="zh-CN" altLang="en-US">
                <a:latin typeface="Century Gothic" panose="020B0502020202020204" pitchFamily="34" charset="0"/>
                <a:ea typeface="微软雅黑 Light" panose="020B0502040204020203" pitchFamily="34" charset="-122"/>
                <a:sym typeface="Century Gothic" panose="020B0502020202020204" pitchFamily="34" charset="0"/>
              </a:rPr>
              <a:t>延迟符</a:t>
            </a: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24" name="矩形 19"/>
          <p:cNvSpPr>
            <a:spLocks noChangeArrowheads="1"/>
          </p:cNvSpPr>
          <p:nvPr/>
        </p:nvSpPr>
        <p:spPr bwMode="auto">
          <a:xfrm>
            <a:off x="4903306" y="3216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 name="TextBox 115"/>
          <p:cNvSpPr txBox="1"/>
          <p:nvPr/>
        </p:nvSpPr>
        <p:spPr>
          <a:xfrm>
            <a:off x="2468029" y="8171788"/>
            <a:ext cx="856239" cy="358871"/>
          </a:xfrm>
          <a:prstGeom prst="rect">
            <a:avLst/>
          </a:prstGeom>
          <a:noFill/>
        </p:spPr>
        <p:txBody>
          <a:bodyPr wrap="none" lIns="81079" tIns="40540" rIns="81079" bIns="40540" rtlCol="0">
            <a:spAutoFit/>
          </a:bodyPr>
          <a:p>
            <a:r>
              <a:rPr lang="zh-CN" altLang="en-US">
                <a:latin typeface="Century Gothic" panose="020B0502020202020204" pitchFamily="34" charset="0"/>
                <a:ea typeface="微软雅黑 Light" panose="020B0502040204020203" pitchFamily="34" charset="-122"/>
                <a:sym typeface="Century Gothic" panose="020B0502020202020204" pitchFamily="34" charset="0"/>
              </a:rPr>
              <a:t>延迟符</a:t>
            </a: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 name="矩形 19"/>
          <p:cNvSpPr>
            <a:spLocks noChangeArrowheads="1"/>
          </p:cNvSpPr>
          <p:nvPr/>
        </p:nvSpPr>
        <p:spPr bwMode="auto">
          <a:xfrm>
            <a:off x="5030306" y="3343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6" name="组合 5"/>
          <p:cNvGrpSpPr/>
          <p:nvPr/>
        </p:nvGrpSpPr>
        <p:grpSpPr>
          <a:xfrm>
            <a:off x="579148" y="300650"/>
            <a:ext cx="8548140" cy="779473"/>
            <a:chOff x="140673" y="163294"/>
            <a:chExt cx="8548140" cy="779473"/>
          </a:xfrm>
        </p:grpSpPr>
        <p:pic>
          <p:nvPicPr>
            <p:cNvPr id="7"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3469748" y="230088"/>
              <a:ext cx="5219065"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会议室</a:t>
              </a:r>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后台用户信息管理</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pic>
        <p:nvPicPr>
          <p:cNvPr id="10" name="图片 9"/>
          <p:cNvPicPr>
            <a:picLocks noChangeAspect="1"/>
          </p:cNvPicPr>
          <p:nvPr/>
        </p:nvPicPr>
        <p:blipFill>
          <a:blip r:embed="rId4"/>
          <a:stretch>
            <a:fillRect/>
          </a:stretch>
        </p:blipFill>
        <p:spPr>
          <a:xfrm>
            <a:off x="187325" y="1080135"/>
            <a:ext cx="11814810" cy="56394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par>
                          <p:cTn id="8" fill="hold">
                            <p:stCondLst>
                              <p:cond delay="500"/>
                            </p:stCondLst>
                            <p:childTnLst>
                              <p:par>
                                <p:cTn id="9" presetID="12" presetClass="entr" presetSubtype="4" fill="hold" grpId="11" nodeType="afterEffect">
                                  <p:childTnLst>
                                    <p:set>
                                      <p:cBhvr>
                                        <p:cTn id="10" dur="1" fill="hold">
                                          <p:stCondLst>
                                            <p:cond delay="0"/>
                                          </p:stCondLst>
                                        </p:cTn>
                                        <p:tgtEl>
                                          <p:spTgt spid="124"/>
                                        </p:tgtEl>
                                        <p:attrNameLst>
                                          <p:attrName>style.visibility</p:attrName>
                                        </p:attrNameLst>
                                      </p:cBhvr>
                                      <p:to>
                                        <p:strVal val="visible"/>
                                      </p:to>
                                    </p:set>
                                    <p:animEffect transition="in" filter="slide(fromBottom)">
                                      <p:cBhvr>
                                        <p:cTn id="11" dur="500"/>
                                        <p:tgtEl>
                                          <p:spTgt spid="124"/>
                                        </p:tgtEl>
                                      </p:cBhvr>
                                    </p:animEffect>
                                  </p:childTnLst>
                                </p:cTn>
                              </p:par>
                            </p:childTnLst>
                          </p:cTn>
                        </p:par>
                        <p:par>
                          <p:cTn id="12" fill="hold">
                            <p:stCondLst>
                              <p:cond delay="1000"/>
                            </p:stCondLst>
                            <p:childTnLst>
                              <p:par>
                                <p:cTn id="13" presetID="10" presetClass="entr" presetSubtype="0" fill="hold" grpId="3" nodeType="afterEffec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2" presetClass="entr" presetSubtype="4" fill="hold" grpId="11" nodeType="afterEffec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3"/>
      <p:bldP spid="124" grpId="11"/>
      <p:bldP spid="4" grpId="3"/>
      <p:bldP spid="5" grpId="1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 name="TextBox 115"/>
          <p:cNvSpPr txBox="1"/>
          <p:nvPr/>
        </p:nvSpPr>
        <p:spPr>
          <a:xfrm>
            <a:off x="2341029" y="8044788"/>
            <a:ext cx="856239" cy="358871"/>
          </a:xfrm>
          <a:prstGeom prst="rect">
            <a:avLst/>
          </a:prstGeom>
          <a:noFill/>
        </p:spPr>
        <p:txBody>
          <a:bodyPr wrap="none" lIns="81079" tIns="40540" rIns="81079" bIns="40540" rtlCol="0">
            <a:spAutoFit/>
          </a:bodyPr>
          <a:p>
            <a:r>
              <a:rPr lang="zh-CN" altLang="en-US">
                <a:latin typeface="Century Gothic" panose="020B0502020202020204" pitchFamily="34" charset="0"/>
                <a:ea typeface="微软雅黑 Light" panose="020B0502040204020203" pitchFamily="34" charset="-122"/>
                <a:sym typeface="Century Gothic" panose="020B0502020202020204" pitchFamily="34" charset="0"/>
              </a:rPr>
              <a:t>延迟符</a:t>
            </a: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24" name="矩形 19"/>
          <p:cNvSpPr>
            <a:spLocks noChangeArrowheads="1"/>
          </p:cNvSpPr>
          <p:nvPr/>
        </p:nvSpPr>
        <p:spPr bwMode="auto">
          <a:xfrm>
            <a:off x="4903306" y="3216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30" name="组合 29"/>
          <p:cNvGrpSpPr/>
          <p:nvPr/>
        </p:nvGrpSpPr>
        <p:grpSpPr>
          <a:xfrm>
            <a:off x="579148" y="300650"/>
            <a:ext cx="8663710" cy="779473"/>
            <a:chOff x="140673" y="163294"/>
            <a:chExt cx="8663710" cy="779473"/>
          </a:xfrm>
        </p:grpSpPr>
        <p:pic>
          <p:nvPicPr>
            <p:cNvPr id="31"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矩形 32"/>
            <p:cNvSpPr/>
            <p:nvPr/>
          </p:nvSpPr>
          <p:spPr>
            <a:xfrm>
              <a:off x="3127483" y="230088"/>
              <a:ext cx="5676900"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会议室</a:t>
              </a:r>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后台到审核信息管理</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
        <p:nvSpPr>
          <p:cNvPr id="5" name="矩形 19"/>
          <p:cNvSpPr>
            <a:spLocks noChangeArrowheads="1"/>
          </p:cNvSpPr>
          <p:nvPr/>
        </p:nvSpPr>
        <p:spPr bwMode="auto">
          <a:xfrm>
            <a:off x="9243060" y="104140"/>
            <a:ext cx="2636520" cy="97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1600">
                <a:solidFill>
                  <a:srgbClr val="FF0000"/>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员工通过会议领导审核之后调用</a:t>
            </a:r>
            <a:r>
              <a:rPr lang="en-US" altLang="zh-CN" sz="1600">
                <a:solidFill>
                  <a:srgbClr val="FF0000"/>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python</a:t>
            </a:r>
            <a:r>
              <a:rPr lang="zh-CN" altLang="en-US" sz="1600">
                <a:solidFill>
                  <a:srgbClr val="FF0000"/>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脚本进行人脸识别</a:t>
            </a:r>
            <a:endParaRPr lang="zh-CN" altLang="en-US" sz="1600">
              <a:solidFill>
                <a:srgbClr val="FF0000"/>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pic>
        <p:nvPicPr>
          <p:cNvPr id="3" name="图片 2"/>
          <p:cNvPicPr>
            <a:picLocks noChangeAspect="1"/>
          </p:cNvPicPr>
          <p:nvPr/>
        </p:nvPicPr>
        <p:blipFill>
          <a:blip r:embed="rId4"/>
          <a:stretch>
            <a:fillRect/>
          </a:stretch>
        </p:blipFill>
        <p:spPr>
          <a:xfrm>
            <a:off x="192405" y="1080135"/>
            <a:ext cx="11805920" cy="5639435"/>
          </a:xfrm>
          <a:prstGeom prst="rect">
            <a:avLst/>
          </a:prstGeom>
        </p:spPr>
      </p:pic>
      <p:cxnSp>
        <p:nvCxnSpPr>
          <p:cNvPr id="4" name="直接箭头连接符 3"/>
          <p:cNvCxnSpPr/>
          <p:nvPr/>
        </p:nvCxnSpPr>
        <p:spPr>
          <a:xfrm flipH="1">
            <a:off x="8687435" y="1125220"/>
            <a:ext cx="1656080" cy="2232025"/>
          </a:xfrm>
          <a:prstGeom prst="straightConnector1">
            <a:avLst/>
          </a:prstGeom>
          <a:ln w="63500">
            <a:solidFill>
              <a:srgbClr val="FF0000"/>
            </a:solidFill>
            <a:tailEnd type="arrow" w="med" len="med"/>
          </a:ln>
        </p:spPr>
        <p:style>
          <a:lnRef idx="2">
            <a:schemeClr val="accent6"/>
          </a:lnRef>
          <a:fillRef idx="0">
            <a:schemeClr val="accent6"/>
          </a:fillRef>
          <a:effectRef idx="1">
            <a:schemeClr val="accent6"/>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par>
                          <p:cTn id="8" fill="hold">
                            <p:stCondLst>
                              <p:cond delay="500"/>
                            </p:stCondLst>
                            <p:childTnLst>
                              <p:par>
                                <p:cTn id="9" presetID="12" presetClass="entr" presetSubtype="4" fill="hold" grpId="11" nodeType="afterEffect">
                                  <p:childTnLst>
                                    <p:set>
                                      <p:cBhvr>
                                        <p:cTn id="10" dur="1" fill="hold">
                                          <p:stCondLst>
                                            <p:cond delay="0"/>
                                          </p:stCondLst>
                                        </p:cTn>
                                        <p:tgtEl>
                                          <p:spTgt spid="124"/>
                                        </p:tgtEl>
                                        <p:attrNameLst>
                                          <p:attrName>style.visibility</p:attrName>
                                        </p:attrNameLst>
                                      </p:cBhvr>
                                      <p:to>
                                        <p:strVal val="visible"/>
                                      </p:to>
                                    </p:set>
                                    <p:animEffect transition="in" filter="slide(fromBottom)">
                                      <p:cBhvr>
                                        <p:cTn id="11" dur="500"/>
                                        <p:tgtEl>
                                          <p:spTgt spid="124"/>
                                        </p:tgtEl>
                                      </p:cBhvr>
                                    </p:animEffect>
                                  </p:childTnLst>
                                </p:cTn>
                              </p:par>
                            </p:childTnLst>
                          </p:cTn>
                        </p:par>
                        <p:par>
                          <p:cTn id="12" fill="hold">
                            <p:stCondLst>
                              <p:cond delay="1000"/>
                            </p:stCondLst>
                            <p:childTnLst>
                              <p:par>
                                <p:cTn id="13" presetID="12" presetClass="entr" presetSubtype="4" fill="hold" grpId="13" nodeType="afterEffect">
                                  <p:childTnLst>
                                    <p:set>
                                      <p:cBhvr>
                                        <p:cTn id="14" dur="1" fill="hold">
                                          <p:stCondLst>
                                            <p:cond delay="0"/>
                                          </p:stCondLst>
                                        </p:cTn>
                                        <p:tgtEl>
                                          <p:spTgt spid="5"/>
                                        </p:tgtEl>
                                        <p:attrNameLst>
                                          <p:attrName>style.visibility</p:attrName>
                                        </p:attrNameLst>
                                      </p:cBhvr>
                                      <p:to>
                                        <p:strVal val="visible"/>
                                      </p:to>
                                    </p:set>
                                    <p:animEffect transition="in" filter="slide(fromBottom)">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3"/>
      <p:bldP spid="124" grpId="11"/>
      <p:bldP spid="5" grpId="1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 name="TextBox 115"/>
          <p:cNvSpPr txBox="1"/>
          <p:nvPr/>
        </p:nvSpPr>
        <p:spPr>
          <a:xfrm>
            <a:off x="2341029" y="8044788"/>
            <a:ext cx="856239" cy="358871"/>
          </a:xfrm>
          <a:prstGeom prst="rect">
            <a:avLst/>
          </a:prstGeom>
          <a:noFill/>
        </p:spPr>
        <p:txBody>
          <a:bodyPr wrap="none" lIns="81079" tIns="40540" rIns="81079" bIns="40540" rtlCol="0">
            <a:spAutoFit/>
          </a:bodyPr>
          <a:p>
            <a:r>
              <a:rPr lang="zh-CN" altLang="en-US">
                <a:latin typeface="Century Gothic" panose="020B0502020202020204" pitchFamily="34" charset="0"/>
                <a:ea typeface="微软雅黑 Light" panose="020B0502040204020203" pitchFamily="34" charset="-122"/>
                <a:sym typeface="Century Gothic" panose="020B0502020202020204" pitchFamily="34" charset="0"/>
              </a:rPr>
              <a:t>延迟符</a:t>
            </a: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24" name="矩形 19"/>
          <p:cNvSpPr>
            <a:spLocks noChangeArrowheads="1"/>
          </p:cNvSpPr>
          <p:nvPr/>
        </p:nvSpPr>
        <p:spPr bwMode="auto">
          <a:xfrm>
            <a:off x="4903306" y="3216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 name="TextBox 115"/>
          <p:cNvSpPr txBox="1"/>
          <p:nvPr/>
        </p:nvSpPr>
        <p:spPr>
          <a:xfrm>
            <a:off x="2468029" y="8171788"/>
            <a:ext cx="856239" cy="358871"/>
          </a:xfrm>
          <a:prstGeom prst="rect">
            <a:avLst/>
          </a:prstGeom>
          <a:noFill/>
        </p:spPr>
        <p:txBody>
          <a:bodyPr wrap="none" lIns="81079" tIns="40540" rIns="81079" bIns="40540" rtlCol="0">
            <a:spAutoFit/>
          </a:bodyPr>
          <a:p>
            <a:r>
              <a:rPr lang="zh-CN" altLang="en-US">
                <a:latin typeface="Century Gothic" panose="020B0502020202020204" pitchFamily="34" charset="0"/>
                <a:ea typeface="微软雅黑 Light" panose="020B0502040204020203" pitchFamily="34" charset="-122"/>
                <a:sym typeface="Century Gothic" panose="020B0502020202020204" pitchFamily="34" charset="0"/>
              </a:rPr>
              <a:t>延迟符</a:t>
            </a: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 name="矩形 19"/>
          <p:cNvSpPr>
            <a:spLocks noChangeArrowheads="1"/>
          </p:cNvSpPr>
          <p:nvPr/>
        </p:nvSpPr>
        <p:spPr bwMode="auto">
          <a:xfrm>
            <a:off x="5030306" y="3343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6" name="组合 5"/>
          <p:cNvGrpSpPr/>
          <p:nvPr/>
        </p:nvGrpSpPr>
        <p:grpSpPr>
          <a:xfrm>
            <a:off x="579148" y="300650"/>
            <a:ext cx="6716800" cy="779473"/>
            <a:chOff x="140673" y="163294"/>
            <a:chExt cx="6716800" cy="779473"/>
          </a:xfrm>
        </p:grpSpPr>
        <p:pic>
          <p:nvPicPr>
            <p:cNvPr id="7"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3469748" y="230088"/>
              <a:ext cx="3387725"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会议室前端</a:t>
              </a:r>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首页</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pic>
        <p:nvPicPr>
          <p:cNvPr id="2" name="图片 1" descr="安卓1"/>
          <p:cNvPicPr>
            <a:picLocks noChangeAspect="1"/>
          </p:cNvPicPr>
          <p:nvPr/>
        </p:nvPicPr>
        <p:blipFill>
          <a:blip r:embed="rId4"/>
          <a:stretch>
            <a:fillRect/>
          </a:stretch>
        </p:blipFill>
        <p:spPr>
          <a:xfrm>
            <a:off x="190500" y="1080135"/>
            <a:ext cx="11796395" cy="56362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par>
                          <p:cTn id="8" fill="hold">
                            <p:stCondLst>
                              <p:cond delay="500"/>
                            </p:stCondLst>
                            <p:childTnLst>
                              <p:par>
                                <p:cTn id="9" presetID="12" presetClass="entr" presetSubtype="4" fill="hold" grpId="11" nodeType="afterEffect">
                                  <p:childTnLst>
                                    <p:set>
                                      <p:cBhvr>
                                        <p:cTn id="10" dur="1" fill="hold">
                                          <p:stCondLst>
                                            <p:cond delay="0"/>
                                          </p:stCondLst>
                                        </p:cTn>
                                        <p:tgtEl>
                                          <p:spTgt spid="124"/>
                                        </p:tgtEl>
                                        <p:attrNameLst>
                                          <p:attrName>style.visibility</p:attrName>
                                        </p:attrNameLst>
                                      </p:cBhvr>
                                      <p:to>
                                        <p:strVal val="visible"/>
                                      </p:to>
                                    </p:set>
                                    <p:animEffect transition="in" filter="slide(fromBottom)">
                                      <p:cBhvr>
                                        <p:cTn id="11" dur="500"/>
                                        <p:tgtEl>
                                          <p:spTgt spid="124"/>
                                        </p:tgtEl>
                                      </p:cBhvr>
                                    </p:animEffect>
                                  </p:childTnLst>
                                </p:cTn>
                              </p:par>
                            </p:childTnLst>
                          </p:cTn>
                        </p:par>
                        <p:par>
                          <p:cTn id="12" fill="hold">
                            <p:stCondLst>
                              <p:cond delay="1000"/>
                            </p:stCondLst>
                            <p:childTnLst>
                              <p:par>
                                <p:cTn id="13" presetID="10" presetClass="entr" presetSubtype="0" fill="hold" grpId="3" nodeType="afterEffec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2" presetClass="entr" presetSubtype="4" fill="hold" grpId="11" nodeType="afterEffec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3"/>
      <p:bldP spid="124" grpId="11"/>
      <p:bldP spid="4" grpId="3"/>
      <p:bldP spid="5" grpId="1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 name="TextBox 115"/>
          <p:cNvSpPr txBox="1"/>
          <p:nvPr/>
        </p:nvSpPr>
        <p:spPr>
          <a:xfrm>
            <a:off x="2341029" y="8044788"/>
            <a:ext cx="856239" cy="358871"/>
          </a:xfrm>
          <a:prstGeom prst="rect">
            <a:avLst/>
          </a:prstGeom>
          <a:noFill/>
        </p:spPr>
        <p:txBody>
          <a:bodyPr wrap="none" lIns="81079" tIns="40540" rIns="81079" bIns="40540" rtlCol="0">
            <a:spAutoFit/>
          </a:bodyPr>
          <a:p>
            <a:r>
              <a:rPr lang="zh-CN" altLang="en-US">
                <a:latin typeface="Century Gothic" panose="020B0502020202020204" pitchFamily="34" charset="0"/>
                <a:ea typeface="微软雅黑 Light" panose="020B0502040204020203" pitchFamily="34" charset="-122"/>
                <a:sym typeface="Century Gothic" panose="020B0502020202020204" pitchFamily="34" charset="0"/>
              </a:rPr>
              <a:t>延迟符</a:t>
            </a: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24" name="矩形 19"/>
          <p:cNvSpPr>
            <a:spLocks noChangeArrowheads="1"/>
          </p:cNvSpPr>
          <p:nvPr/>
        </p:nvSpPr>
        <p:spPr bwMode="auto">
          <a:xfrm>
            <a:off x="4903306" y="3216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 name="TextBox 115"/>
          <p:cNvSpPr txBox="1"/>
          <p:nvPr/>
        </p:nvSpPr>
        <p:spPr>
          <a:xfrm>
            <a:off x="2468029" y="8171788"/>
            <a:ext cx="856239" cy="358871"/>
          </a:xfrm>
          <a:prstGeom prst="rect">
            <a:avLst/>
          </a:prstGeom>
          <a:noFill/>
        </p:spPr>
        <p:txBody>
          <a:bodyPr wrap="none" lIns="81079" tIns="40540" rIns="81079" bIns="40540" rtlCol="0">
            <a:spAutoFit/>
          </a:bodyPr>
          <a:p>
            <a:r>
              <a:rPr lang="zh-CN" altLang="en-US">
                <a:latin typeface="Century Gothic" panose="020B0502020202020204" pitchFamily="34" charset="0"/>
                <a:ea typeface="微软雅黑 Light" panose="020B0502040204020203" pitchFamily="34" charset="-122"/>
                <a:sym typeface="Century Gothic" panose="020B0502020202020204" pitchFamily="34" charset="0"/>
              </a:rPr>
              <a:t>延迟符</a:t>
            </a: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 name="矩形 19"/>
          <p:cNvSpPr>
            <a:spLocks noChangeArrowheads="1"/>
          </p:cNvSpPr>
          <p:nvPr/>
        </p:nvSpPr>
        <p:spPr bwMode="auto">
          <a:xfrm>
            <a:off x="5030306" y="3343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6" name="组合 5"/>
          <p:cNvGrpSpPr/>
          <p:nvPr/>
        </p:nvGrpSpPr>
        <p:grpSpPr>
          <a:xfrm>
            <a:off x="579148" y="300650"/>
            <a:ext cx="6716800" cy="779473"/>
            <a:chOff x="140673" y="163294"/>
            <a:chExt cx="6716800" cy="779473"/>
          </a:xfrm>
        </p:grpSpPr>
        <p:pic>
          <p:nvPicPr>
            <p:cNvPr id="7"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3469748" y="230088"/>
              <a:ext cx="3387725"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会议室前端</a:t>
              </a:r>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绑定</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pic>
        <p:nvPicPr>
          <p:cNvPr id="2" name="图片 1" descr="会议室绑定"/>
          <p:cNvPicPr>
            <a:picLocks noChangeAspect="1"/>
          </p:cNvPicPr>
          <p:nvPr/>
        </p:nvPicPr>
        <p:blipFill>
          <a:blip r:embed="rId4"/>
          <a:stretch>
            <a:fillRect/>
          </a:stretch>
        </p:blipFill>
        <p:spPr>
          <a:xfrm>
            <a:off x="217170" y="1236980"/>
            <a:ext cx="11731625" cy="55086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par>
                          <p:cTn id="8" fill="hold">
                            <p:stCondLst>
                              <p:cond delay="500"/>
                            </p:stCondLst>
                            <p:childTnLst>
                              <p:par>
                                <p:cTn id="9" presetID="12" presetClass="entr" presetSubtype="4" fill="hold" grpId="11" nodeType="afterEffect">
                                  <p:childTnLst>
                                    <p:set>
                                      <p:cBhvr>
                                        <p:cTn id="10" dur="1" fill="hold">
                                          <p:stCondLst>
                                            <p:cond delay="0"/>
                                          </p:stCondLst>
                                        </p:cTn>
                                        <p:tgtEl>
                                          <p:spTgt spid="124"/>
                                        </p:tgtEl>
                                        <p:attrNameLst>
                                          <p:attrName>style.visibility</p:attrName>
                                        </p:attrNameLst>
                                      </p:cBhvr>
                                      <p:to>
                                        <p:strVal val="visible"/>
                                      </p:to>
                                    </p:set>
                                    <p:animEffect transition="in" filter="slide(fromBottom)">
                                      <p:cBhvr>
                                        <p:cTn id="11" dur="500"/>
                                        <p:tgtEl>
                                          <p:spTgt spid="124"/>
                                        </p:tgtEl>
                                      </p:cBhvr>
                                    </p:animEffect>
                                  </p:childTnLst>
                                </p:cTn>
                              </p:par>
                            </p:childTnLst>
                          </p:cTn>
                        </p:par>
                        <p:par>
                          <p:cTn id="12" fill="hold">
                            <p:stCondLst>
                              <p:cond delay="1000"/>
                            </p:stCondLst>
                            <p:childTnLst>
                              <p:par>
                                <p:cTn id="13" presetID="10" presetClass="entr" presetSubtype="0" fill="hold" grpId="3" nodeType="afterEffec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2" presetClass="entr" presetSubtype="4" fill="hold" grpId="11" nodeType="afterEffec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3"/>
      <p:bldP spid="124" grpId="11"/>
      <p:bldP spid="4" grpId="3"/>
      <p:bldP spid="5" grpId="1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 name="矩形 19"/>
          <p:cNvSpPr>
            <a:spLocks noChangeArrowheads="1"/>
          </p:cNvSpPr>
          <p:nvPr/>
        </p:nvSpPr>
        <p:spPr bwMode="auto">
          <a:xfrm>
            <a:off x="4903306" y="3216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 name="矩形 19"/>
          <p:cNvSpPr>
            <a:spLocks noChangeArrowheads="1"/>
          </p:cNvSpPr>
          <p:nvPr/>
        </p:nvSpPr>
        <p:spPr bwMode="auto">
          <a:xfrm>
            <a:off x="5030306" y="3343566"/>
            <a:ext cx="278026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en-US" altLang="zh-CN"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2016</a:t>
            </a:r>
            <a:r>
              <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rPr>
              <a:t>某某省广告独家运营商</a:t>
            </a:r>
            <a:endParaRPr lang="zh-CN" altLang="en-US" sz="2400">
              <a:solidFill>
                <a:schemeClr val="bg2"/>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6" name="组合 5"/>
          <p:cNvGrpSpPr/>
          <p:nvPr/>
        </p:nvGrpSpPr>
        <p:grpSpPr>
          <a:xfrm>
            <a:off x="579148" y="300650"/>
            <a:ext cx="8090305" cy="779473"/>
            <a:chOff x="140673" y="163294"/>
            <a:chExt cx="8090305" cy="779473"/>
          </a:xfrm>
        </p:grpSpPr>
        <p:pic>
          <p:nvPicPr>
            <p:cNvPr id="7"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3469748" y="230088"/>
              <a:ext cx="4761230"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会议室前端</a:t>
              </a:r>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管理员登录</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pic>
        <p:nvPicPr>
          <p:cNvPr id="2" name="图片 1" descr="会议室前段管理员登陆"/>
          <p:cNvPicPr>
            <a:picLocks noChangeAspect="1"/>
          </p:cNvPicPr>
          <p:nvPr/>
        </p:nvPicPr>
        <p:blipFill>
          <a:blip r:embed="rId4"/>
          <a:stretch>
            <a:fillRect/>
          </a:stretch>
        </p:blipFill>
        <p:spPr>
          <a:xfrm>
            <a:off x="254635" y="1079500"/>
            <a:ext cx="11707495" cy="5618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1" nodeType="afterEffect">
                                  <p:childTnLst>
                                    <p:set>
                                      <p:cBhvr>
                                        <p:cTn id="6" dur="1" fill="hold">
                                          <p:stCondLst>
                                            <p:cond delay="0"/>
                                          </p:stCondLst>
                                        </p:cTn>
                                        <p:tgtEl>
                                          <p:spTgt spid="124"/>
                                        </p:tgtEl>
                                        <p:attrNameLst>
                                          <p:attrName>style.visibility</p:attrName>
                                        </p:attrNameLst>
                                      </p:cBhvr>
                                      <p:to>
                                        <p:strVal val="visible"/>
                                      </p:to>
                                    </p:set>
                                    <p:animEffect transition="in" filter="slide(fromBottom)">
                                      <p:cBhvr>
                                        <p:cTn id="7" dur="500"/>
                                        <p:tgtEl>
                                          <p:spTgt spid="124"/>
                                        </p:tgtEl>
                                      </p:cBhvr>
                                    </p:animEffect>
                                  </p:childTnLst>
                                </p:cTn>
                              </p:par>
                            </p:childTnLst>
                          </p:cTn>
                        </p:par>
                        <p:par>
                          <p:cTn id="8" fill="hold">
                            <p:stCondLst>
                              <p:cond delay="500"/>
                            </p:stCondLst>
                            <p:childTnLst>
                              <p:par>
                                <p:cTn id="9" presetID="12" presetClass="entr" presetSubtype="4" fill="hold" grpId="11" nodeType="afterEffec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11"/>
      <p:bldP spid="5" grpId="1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 name="TextBox 75"/>
          <p:cNvSpPr txBox="1"/>
          <p:nvPr/>
        </p:nvSpPr>
        <p:spPr>
          <a:xfrm>
            <a:off x="2188629" y="7892388"/>
            <a:ext cx="856239" cy="358871"/>
          </a:xfrm>
          <a:prstGeom prst="rect">
            <a:avLst/>
          </a:prstGeom>
          <a:noFill/>
        </p:spPr>
        <p:txBody>
          <a:bodyPr wrap="none" lIns="81079" tIns="40540" rIns="81079" bIns="40540" rtlCol="0">
            <a:spAutoFit/>
          </a:bodyPr>
          <a:p>
            <a:r>
              <a:rPr lang="zh-CN" altLang="en-US">
                <a:latin typeface="Century Gothic" panose="020B0502020202020204" pitchFamily="34" charset="0"/>
                <a:ea typeface="微软雅黑 Light" panose="020B0502040204020203" pitchFamily="34" charset="-122"/>
                <a:sym typeface="Century Gothic" panose="020B0502020202020204" pitchFamily="34" charset="0"/>
              </a:rPr>
              <a:t>延迟符</a:t>
            </a: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77" name="Freeform 23"/>
          <p:cNvSpPr/>
          <p:nvPr/>
        </p:nvSpPr>
        <p:spPr bwMode="auto">
          <a:xfrm>
            <a:off x="622598" y="5056911"/>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noFill/>
            <a:prstDash val="solid"/>
            <a:miter lim="800000"/>
          </a:ln>
          <a:effectLst>
            <a:outerShdw blurRad="50800" dist="38100" dir="2700000" algn="tl" rotWithShape="0">
              <a:prstClr val="black">
                <a:alpha val="40000"/>
              </a:prstClr>
            </a:outerShdw>
          </a:effectLst>
        </p:spPr>
        <p:txBody>
          <a:bodyPr/>
          <a:p>
            <a:pPr fontAlgn="auto">
              <a:spcBef>
                <a:spcPct val="0"/>
              </a:spcBef>
              <a:spcAft>
                <a:spcPct val="0"/>
              </a:spcAft>
              <a:buFontTx/>
              <a:buNone/>
              <a:defRPr/>
            </a:pPr>
            <a:endParaRPr lang="zh-CN" altLang="en-US">
              <a:solidFill>
                <a:srgbClr val="0070C0"/>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78" name="Freeform 23"/>
          <p:cNvSpPr/>
          <p:nvPr/>
        </p:nvSpPr>
        <p:spPr bwMode="auto">
          <a:xfrm>
            <a:off x="3699662" y="5056911"/>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noFill/>
            <a:prstDash val="solid"/>
            <a:miter lim="800000"/>
          </a:ln>
          <a:effectLst>
            <a:outerShdw blurRad="50800" dist="38100" dir="2700000" algn="tl" rotWithShape="0">
              <a:prstClr val="black">
                <a:alpha val="40000"/>
              </a:prstClr>
            </a:outerShdw>
          </a:effectLst>
        </p:spPr>
        <p:txBody>
          <a:bodyPr/>
          <a:p>
            <a:pPr fontAlgn="auto">
              <a:spcBef>
                <a:spcPct val="0"/>
              </a:spcBef>
              <a:spcAft>
                <a:spcPct val="0"/>
              </a:spcAft>
              <a:buFontTx/>
              <a:buNone/>
              <a:defRPr/>
            </a:pPr>
            <a:endParaRPr lang="zh-CN" altLang="en-US">
              <a:solidFill>
                <a:srgbClr val="0070C0"/>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79" name="Freeform 23"/>
          <p:cNvSpPr/>
          <p:nvPr/>
        </p:nvSpPr>
        <p:spPr bwMode="auto">
          <a:xfrm>
            <a:off x="2170154" y="5056911"/>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noFill/>
            <a:prstDash val="solid"/>
            <a:miter lim="800000"/>
          </a:ln>
          <a:effectLst>
            <a:outerShdw blurRad="50800" dist="38100" dir="2700000" algn="tl" rotWithShape="0">
              <a:prstClr val="black">
                <a:alpha val="40000"/>
              </a:prstClr>
            </a:outerShdw>
          </a:effectLst>
        </p:spPr>
        <p:txBody>
          <a:bodyPr/>
          <a:p>
            <a:pPr fontAlgn="auto">
              <a:spcBef>
                <a:spcPct val="0"/>
              </a:spcBef>
              <a:spcAft>
                <a:spcPct val="0"/>
              </a:spcAft>
              <a:buFontTx/>
              <a:buNone/>
              <a:defRPr/>
            </a:pPr>
            <a:endParaRPr lang="zh-CN" altLang="en-US">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80" name="Rectangle 36"/>
          <p:cNvSpPr>
            <a:spLocks noChangeArrowheads="1"/>
          </p:cNvSpPr>
          <p:nvPr/>
        </p:nvSpPr>
        <p:spPr bwMode="auto">
          <a:xfrm>
            <a:off x="2340397" y="5375107"/>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buFontTx/>
              <a:buNone/>
            </a:pPr>
            <a:r>
              <a:rPr lang="zh-CN" altLang="en-US" sz="3000" b="1">
                <a:solidFill>
                  <a:srgbClr val="0070C0"/>
                </a:solidFill>
                <a:effectLst>
                  <a:innerShdw blurRad="63500" dist="50800" dir="13500000">
                    <a:prstClr val="black">
                      <a:alpha val="50000"/>
                    </a:prstClr>
                  </a:innerShdw>
                </a:effectLst>
                <a:latin typeface="Century Gothic" panose="020B0502020202020204" pitchFamily="34" charset="0"/>
                <a:ea typeface="微软雅黑 Light" panose="020B0502040204020203" pitchFamily="34" charset="-122"/>
                <a:sym typeface="Century Gothic" panose="020B0502020202020204" pitchFamily="34" charset="0"/>
              </a:rPr>
              <a:t>年轻</a:t>
            </a:r>
            <a:endParaRPr lang="zh-CN" altLang="en-US" sz="3000" b="1">
              <a:solidFill>
                <a:srgbClr val="0070C0"/>
              </a:solidFill>
              <a:effectLst>
                <a:innerShdw blurRad="63500" dist="50800" dir="13500000">
                  <a:prstClr val="black">
                    <a:alpha val="50000"/>
                  </a:prstClr>
                </a:inn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81" name="Rectangle 38"/>
          <p:cNvSpPr>
            <a:spLocks noChangeArrowheads="1"/>
          </p:cNvSpPr>
          <p:nvPr/>
        </p:nvSpPr>
        <p:spPr bwMode="auto">
          <a:xfrm>
            <a:off x="3873080" y="5375107"/>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buFontTx/>
              <a:buNone/>
            </a:pPr>
            <a:r>
              <a:rPr lang="zh-CN" altLang="en-US" sz="3000" b="1">
                <a:solidFill>
                  <a:schemeClr val="tx1">
                    <a:lumMod val="75000"/>
                    <a:lumOff val="25000"/>
                  </a:schemeClr>
                </a:solidFill>
                <a:effectLst>
                  <a:innerShdw blurRad="63500" dist="50800" dir="13500000">
                    <a:prstClr val="black">
                      <a:alpha val="50000"/>
                    </a:prstClr>
                  </a:innerShdw>
                </a:effectLst>
                <a:latin typeface="Century Gothic" panose="020B0502020202020204" pitchFamily="34" charset="0"/>
                <a:ea typeface="微软雅黑 Light" panose="020B0502040204020203" pitchFamily="34" charset="-122"/>
                <a:sym typeface="Century Gothic" panose="020B0502020202020204" pitchFamily="34" charset="0"/>
              </a:rPr>
              <a:t>专注</a:t>
            </a:r>
            <a:endParaRPr lang="zh-CN" altLang="en-US" sz="3000" b="1">
              <a:solidFill>
                <a:schemeClr val="tx1">
                  <a:lumMod val="75000"/>
                  <a:lumOff val="25000"/>
                </a:schemeClr>
              </a:solidFill>
              <a:effectLst>
                <a:innerShdw blurRad="63500" dist="50800" dir="13500000">
                  <a:prstClr val="black">
                    <a:alpha val="50000"/>
                  </a:prstClr>
                </a:inn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82" name="Rectangle 40"/>
          <p:cNvSpPr>
            <a:spLocks noChangeArrowheads="1"/>
          </p:cNvSpPr>
          <p:nvPr/>
        </p:nvSpPr>
        <p:spPr bwMode="auto">
          <a:xfrm>
            <a:off x="793816" y="5375107"/>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buFontTx/>
              <a:buNone/>
            </a:pPr>
            <a:r>
              <a:rPr lang="zh-CN" altLang="en-US" sz="3000" b="1" dirty="0">
                <a:solidFill>
                  <a:schemeClr val="tx1">
                    <a:lumMod val="75000"/>
                    <a:lumOff val="25000"/>
                  </a:schemeClr>
                </a:solidFill>
                <a:effectLst>
                  <a:innerShdw blurRad="63500" dist="50800" dir="13500000">
                    <a:prstClr val="black">
                      <a:alpha val="50000"/>
                    </a:prstClr>
                  </a:innerShdw>
                </a:effectLst>
                <a:latin typeface="Century Gothic" panose="020B0502020202020204" pitchFamily="34" charset="0"/>
                <a:ea typeface="微软雅黑 Light" panose="020B0502040204020203" pitchFamily="34" charset="-122"/>
                <a:sym typeface="Century Gothic" panose="020B0502020202020204" pitchFamily="34" charset="0"/>
              </a:rPr>
              <a:t>专业</a:t>
            </a:r>
            <a:endParaRPr lang="zh-CN" altLang="en-US" sz="3000" b="1" dirty="0">
              <a:solidFill>
                <a:schemeClr val="tx1">
                  <a:lumMod val="75000"/>
                  <a:lumOff val="25000"/>
                </a:schemeClr>
              </a:solidFill>
              <a:effectLst>
                <a:innerShdw blurRad="63500" dist="50800" dir="13500000">
                  <a:prstClr val="black">
                    <a:alpha val="50000"/>
                  </a:prstClr>
                </a:inn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83" name="TextBox 82"/>
          <p:cNvSpPr txBox="1"/>
          <p:nvPr/>
        </p:nvSpPr>
        <p:spPr>
          <a:xfrm>
            <a:off x="6815286" y="2504137"/>
            <a:ext cx="4752528" cy="2279650"/>
          </a:xfrm>
          <a:prstGeom prst="rect">
            <a:avLst/>
          </a:prstGeom>
          <a:noFill/>
        </p:spPr>
        <p:txBody>
          <a:bodyPr wrap="square" lIns="0" tIns="0" rIns="0" bIns="0" rtlCol="0">
            <a:spAutoFit/>
          </a:bodyPr>
          <a:p>
            <a:pPr>
              <a:lnSpc>
                <a:spcPct val="200000"/>
              </a:lnSpc>
              <a:spcAft>
                <a:spcPts val="500"/>
              </a:spcAft>
            </a:pPr>
            <a:r>
              <a:rPr lang="zh-CN" altLang="en-US" sz="14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      </a:t>
            </a:r>
            <a:r>
              <a:rPr lang="zh-CN" altLang="en-US" sz="16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 </a:t>
            </a:r>
            <a:r>
              <a:rPr lang="zh-CN" altLang="en-US" sz="14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团队四人都是软件工程系大三的学生，平时四人都对编程十分热爱因此决定参与比赛进行自我的提高和锻炼。</a:t>
            </a:r>
            <a:endParaRPr lang="en-US" altLang="zh-CN" sz="14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a:p>
            <a:pPr>
              <a:lnSpc>
                <a:spcPct val="200000"/>
              </a:lnSpc>
              <a:spcAft>
                <a:spcPts val="500"/>
              </a:spcAft>
            </a:pPr>
            <a:r>
              <a:rPr lang="zh-CN" altLang="en-US" sz="14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       因我我们年轻所以我们要多挑战，因为我们专注便可将所学的知识加以运用，因为我们怀揣梦想所以我们要不断向前实现自己的梦想</a:t>
            </a:r>
            <a:r>
              <a:rPr lang="zh-CN" altLang="en-US" sz="14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a:t>
            </a:r>
            <a:endParaRPr lang="en-US" altLang="zh-CN" sz="14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91" name="Freeform 23"/>
          <p:cNvSpPr/>
          <p:nvPr/>
        </p:nvSpPr>
        <p:spPr bwMode="auto">
          <a:xfrm>
            <a:off x="5300391" y="5066106"/>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noFill/>
            <a:prstDash val="solid"/>
            <a:miter lim="800000"/>
          </a:ln>
          <a:effectLst>
            <a:outerShdw blurRad="50800" dist="38100" dir="2700000" algn="tl" rotWithShape="0">
              <a:prstClr val="black">
                <a:alpha val="40000"/>
              </a:prstClr>
            </a:outerShdw>
          </a:effectLst>
        </p:spPr>
        <p:txBody>
          <a:bodyPr/>
          <a:p>
            <a:pPr fontAlgn="auto">
              <a:spcBef>
                <a:spcPct val="0"/>
              </a:spcBef>
              <a:spcAft>
                <a:spcPct val="0"/>
              </a:spcAft>
              <a:buFontTx/>
              <a:buNone/>
              <a:defRPr/>
            </a:pPr>
            <a:endParaRPr lang="zh-CN" altLang="en-US">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92" name="Rectangle 38"/>
          <p:cNvSpPr>
            <a:spLocks noChangeArrowheads="1"/>
          </p:cNvSpPr>
          <p:nvPr/>
        </p:nvSpPr>
        <p:spPr bwMode="auto">
          <a:xfrm>
            <a:off x="5473809" y="5375107"/>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buFontTx/>
              <a:buNone/>
            </a:pPr>
            <a:r>
              <a:rPr lang="zh-CN" altLang="en-US" sz="3000" b="1">
                <a:solidFill>
                  <a:srgbClr val="0070C0"/>
                </a:solidFill>
                <a:effectLst>
                  <a:innerShdw blurRad="63500" dist="50800" dir="13500000">
                    <a:prstClr val="black">
                      <a:alpha val="50000"/>
                    </a:prstClr>
                  </a:innerShdw>
                </a:effectLst>
                <a:latin typeface="Century Gothic" panose="020B0502020202020204" pitchFamily="34" charset="0"/>
                <a:ea typeface="微软雅黑 Light" panose="020B0502040204020203" pitchFamily="34" charset="-122"/>
                <a:sym typeface="Century Gothic" panose="020B0502020202020204" pitchFamily="34" charset="0"/>
              </a:rPr>
              <a:t>梦想</a:t>
            </a:r>
            <a:endParaRPr lang="zh-CN" altLang="en-US" sz="3000" b="1">
              <a:solidFill>
                <a:srgbClr val="0070C0"/>
              </a:solidFill>
              <a:effectLst>
                <a:innerShdw blurRad="63500" dist="50800" dir="13500000">
                  <a:prstClr val="black">
                    <a:alpha val="50000"/>
                  </a:prstClr>
                </a:inn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93" name="矩形 92"/>
          <p:cNvSpPr/>
          <p:nvPr/>
        </p:nvSpPr>
        <p:spPr>
          <a:xfrm>
            <a:off x="6929459" y="1615669"/>
            <a:ext cx="4652255" cy="768578"/>
          </a:xfrm>
          <a:prstGeom prst="rect">
            <a:avLst/>
          </a:prstGeom>
          <a:gradFill flip="none" rotWithShape="1">
            <a:gsLst>
              <a:gs pos="100000">
                <a:schemeClr val="bg1"/>
              </a:gs>
              <a:gs pos="0">
                <a:schemeClr val="bg1">
                  <a:lumMod val="95000"/>
                </a:schemeClr>
              </a:gs>
            </a:gsLst>
            <a:lin ang="7200000" scaled="0"/>
          </a:gradFill>
          <a:ln w="444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defTabSz="713105">
              <a:defRPr/>
            </a:pPr>
            <a:r>
              <a:rPr lang="zh-CN" altLang="en-US" sz="3200" b="1"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我们的团队</a:t>
            </a:r>
            <a:endParaRPr lang="zh-CN" altLang="en-US" sz="3200" b="1"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33" name="组合 32"/>
          <p:cNvGrpSpPr/>
          <p:nvPr/>
        </p:nvGrpSpPr>
        <p:grpSpPr>
          <a:xfrm>
            <a:off x="579148" y="300650"/>
            <a:ext cx="6531340" cy="779473"/>
            <a:chOff x="140673" y="163294"/>
            <a:chExt cx="6531340" cy="779473"/>
          </a:xfrm>
        </p:grpSpPr>
        <p:pic>
          <p:nvPicPr>
            <p:cNvPr id="34"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矩形 35"/>
            <p:cNvSpPr/>
            <p:nvPr/>
          </p:nvSpPr>
          <p:spPr>
            <a:xfrm>
              <a:off x="4640688" y="296128"/>
              <a:ext cx="2031325" cy="646331"/>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团队介绍</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pic>
        <p:nvPicPr>
          <p:cNvPr id="3" name="图片 2"/>
          <p:cNvPicPr>
            <a:picLocks noChangeAspect="1"/>
          </p:cNvPicPr>
          <p:nvPr/>
        </p:nvPicPr>
        <p:blipFill>
          <a:blip r:embed="rId4" cstate="email"/>
          <a:stretch>
            <a:fillRect/>
          </a:stretch>
        </p:blipFill>
        <p:spPr>
          <a:xfrm>
            <a:off x="1386615" y="1815752"/>
            <a:ext cx="4424612" cy="2949741"/>
          </a:xfrm>
          <a:prstGeom prst="rect">
            <a:avLst/>
          </a:prstGeom>
        </p:spPr>
      </p:pic>
      <p:sp>
        <p:nvSpPr>
          <p:cNvPr id="4" name="菱形 3"/>
          <p:cNvSpPr/>
          <p:nvPr/>
        </p:nvSpPr>
        <p:spPr>
          <a:xfrm>
            <a:off x="4342381" y="388168"/>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4</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6" presetClass="entr" presetSubtype="0" fill="hold" grpId="6" nodeType="afterEffect">
                                  <p:childTnLst>
                                    <p:set>
                                      <p:cBhvr>
                                        <p:cTn id="10" dur="1" fill="hold">
                                          <p:stCondLst>
                                            <p:cond delay="0"/>
                                          </p:stCondLst>
                                        </p:cTn>
                                        <p:tgtEl>
                                          <p:spTgt spid="79"/>
                                        </p:tgtEl>
                                        <p:attrNameLst>
                                          <p:attrName>style.visibility</p:attrName>
                                        </p:attrNameLst>
                                      </p:cBhvr>
                                      <p:to>
                                        <p:strVal val="visible"/>
                                      </p:to>
                                    </p:set>
                                    <p:animEffect transition="in" filter="wipe(down)">
                                      <p:cBhvr>
                                        <p:cTn id="11" dur="580">
                                          <p:stCondLst>
                                            <p:cond delay="0"/>
                                          </p:stCondLst>
                                        </p:cTn>
                                        <p:tgtEl>
                                          <p:spTgt spid="79"/>
                                        </p:tgtEl>
                                      </p:cBhvr>
                                    </p:animEffect>
                                    <p:anim calcmode="lin" valueType="num">
                                      <p:cBhvr>
                                        <p:cTn id="12"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17" dur="26">
                                          <p:stCondLst>
                                            <p:cond delay="650"/>
                                          </p:stCondLst>
                                        </p:cTn>
                                        <p:tgtEl>
                                          <p:spTgt spid="79"/>
                                        </p:tgtEl>
                                      </p:cBhvr>
                                      <p:to x="100000" y="60000"/>
                                    </p:animScale>
                                    <p:animScale>
                                      <p:cBhvr>
                                        <p:cTn id="18" dur="166" decel="50000">
                                          <p:stCondLst>
                                            <p:cond delay="676"/>
                                          </p:stCondLst>
                                        </p:cTn>
                                        <p:tgtEl>
                                          <p:spTgt spid="79"/>
                                        </p:tgtEl>
                                      </p:cBhvr>
                                      <p:to x="100000" y="100000"/>
                                    </p:animScale>
                                    <p:animScale>
                                      <p:cBhvr>
                                        <p:cTn id="19" dur="26">
                                          <p:stCondLst>
                                            <p:cond delay="1312"/>
                                          </p:stCondLst>
                                        </p:cTn>
                                        <p:tgtEl>
                                          <p:spTgt spid="79"/>
                                        </p:tgtEl>
                                      </p:cBhvr>
                                      <p:to x="100000" y="80000"/>
                                    </p:animScale>
                                    <p:animScale>
                                      <p:cBhvr>
                                        <p:cTn id="20" dur="166" decel="50000">
                                          <p:stCondLst>
                                            <p:cond delay="1338"/>
                                          </p:stCondLst>
                                        </p:cTn>
                                        <p:tgtEl>
                                          <p:spTgt spid="79"/>
                                        </p:tgtEl>
                                      </p:cBhvr>
                                      <p:to x="100000" y="100000"/>
                                    </p:animScale>
                                    <p:animScale>
                                      <p:cBhvr>
                                        <p:cTn id="21" dur="26">
                                          <p:stCondLst>
                                            <p:cond delay="1642"/>
                                          </p:stCondLst>
                                        </p:cTn>
                                        <p:tgtEl>
                                          <p:spTgt spid="79"/>
                                        </p:tgtEl>
                                      </p:cBhvr>
                                      <p:to x="100000" y="90000"/>
                                    </p:animScale>
                                    <p:animScale>
                                      <p:cBhvr>
                                        <p:cTn id="22" dur="166" decel="50000">
                                          <p:stCondLst>
                                            <p:cond delay="1668"/>
                                          </p:stCondLst>
                                        </p:cTn>
                                        <p:tgtEl>
                                          <p:spTgt spid="79"/>
                                        </p:tgtEl>
                                      </p:cBhvr>
                                      <p:to x="100000" y="100000"/>
                                    </p:animScale>
                                    <p:animScale>
                                      <p:cBhvr>
                                        <p:cTn id="23" dur="26">
                                          <p:stCondLst>
                                            <p:cond delay="1808"/>
                                          </p:stCondLst>
                                        </p:cTn>
                                        <p:tgtEl>
                                          <p:spTgt spid="79"/>
                                        </p:tgtEl>
                                      </p:cBhvr>
                                      <p:to x="100000" y="95000"/>
                                    </p:animScale>
                                    <p:animScale>
                                      <p:cBhvr>
                                        <p:cTn id="24" dur="166" decel="50000">
                                          <p:stCondLst>
                                            <p:cond delay="1834"/>
                                          </p:stCondLst>
                                        </p:cTn>
                                        <p:tgtEl>
                                          <p:spTgt spid="79"/>
                                        </p:tgtEl>
                                      </p:cBhvr>
                                      <p:to x="100000" y="100000"/>
                                    </p:animScale>
                                  </p:childTnLst>
                                </p:cTn>
                              </p:par>
                              <p:par>
                                <p:cTn id="25" presetID="26" presetClass="entr" presetSubtype="0" fill="hold" grpId="4" nodeType="withEffect">
                                  <p:childTnLst>
                                    <p:set>
                                      <p:cBhvr>
                                        <p:cTn id="26" dur="1" fill="hold">
                                          <p:stCondLst>
                                            <p:cond delay="0"/>
                                          </p:stCondLst>
                                        </p:cTn>
                                        <p:tgtEl>
                                          <p:spTgt spid="77"/>
                                        </p:tgtEl>
                                        <p:attrNameLst>
                                          <p:attrName>style.visibility</p:attrName>
                                        </p:attrNameLst>
                                      </p:cBhvr>
                                      <p:to>
                                        <p:strVal val="visible"/>
                                      </p:to>
                                    </p:set>
                                    <p:animEffect transition="in" filter="wipe(down)">
                                      <p:cBhvr>
                                        <p:cTn id="27" dur="580">
                                          <p:stCondLst>
                                            <p:cond delay="0"/>
                                          </p:stCondLst>
                                        </p:cTn>
                                        <p:tgtEl>
                                          <p:spTgt spid="77"/>
                                        </p:tgtEl>
                                      </p:cBhvr>
                                    </p:animEffect>
                                    <p:anim calcmode="lin" valueType="num">
                                      <p:cBhvr>
                                        <p:cTn id="28"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33" dur="26">
                                          <p:stCondLst>
                                            <p:cond delay="650"/>
                                          </p:stCondLst>
                                        </p:cTn>
                                        <p:tgtEl>
                                          <p:spTgt spid="77"/>
                                        </p:tgtEl>
                                      </p:cBhvr>
                                      <p:to x="100000" y="60000"/>
                                    </p:animScale>
                                    <p:animScale>
                                      <p:cBhvr>
                                        <p:cTn id="34" dur="166" decel="50000">
                                          <p:stCondLst>
                                            <p:cond delay="676"/>
                                          </p:stCondLst>
                                        </p:cTn>
                                        <p:tgtEl>
                                          <p:spTgt spid="77"/>
                                        </p:tgtEl>
                                      </p:cBhvr>
                                      <p:to x="100000" y="100000"/>
                                    </p:animScale>
                                    <p:animScale>
                                      <p:cBhvr>
                                        <p:cTn id="35" dur="26">
                                          <p:stCondLst>
                                            <p:cond delay="1312"/>
                                          </p:stCondLst>
                                        </p:cTn>
                                        <p:tgtEl>
                                          <p:spTgt spid="77"/>
                                        </p:tgtEl>
                                      </p:cBhvr>
                                      <p:to x="100000" y="80000"/>
                                    </p:animScale>
                                    <p:animScale>
                                      <p:cBhvr>
                                        <p:cTn id="36" dur="166" decel="50000">
                                          <p:stCondLst>
                                            <p:cond delay="1338"/>
                                          </p:stCondLst>
                                        </p:cTn>
                                        <p:tgtEl>
                                          <p:spTgt spid="77"/>
                                        </p:tgtEl>
                                      </p:cBhvr>
                                      <p:to x="100000" y="100000"/>
                                    </p:animScale>
                                    <p:animScale>
                                      <p:cBhvr>
                                        <p:cTn id="37" dur="26">
                                          <p:stCondLst>
                                            <p:cond delay="1642"/>
                                          </p:stCondLst>
                                        </p:cTn>
                                        <p:tgtEl>
                                          <p:spTgt spid="77"/>
                                        </p:tgtEl>
                                      </p:cBhvr>
                                      <p:to x="100000" y="90000"/>
                                    </p:animScale>
                                    <p:animScale>
                                      <p:cBhvr>
                                        <p:cTn id="38" dur="166" decel="50000">
                                          <p:stCondLst>
                                            <p:cond delay="1668"/>
                                          </p:stCondLst>
                                        </p:cTn>
                                        <p:tgtEl>
                                          <p:spTgt spid="77"/>
                                        </p:tgtEl>
                                      </p:cBhvr>
                                      <p:to x="100000" y="100000"/>
                                    </p:animScale>
                                    <p:animScale>
                                      <p:cBhvr>
                                        <p:cTn id="39" dur="26">
                                          <p:stCondLst>
                                            <p:cond delay="1808"/>
                                          </p:stCondLst>
                                        </p:cTn>
                                        <p:tgtEl>
                                          <p:spTgt spid="77"/>
                                        </p:tgtEl>
                                      </p:cBhvr>
                                      <p:to x="100000" y="95000"/>
                                    </p:animScale>
                                    <p:animScale>
                                      <p:cBhvr>
                                        <p:cTn id="40" dur="166" decel="50000">
                                          <p:stCondLst>
                                            <p:cond delay="1834"/>
                                          </p:stCondLst>
                                        </p:cTn>
                                        <p:tgtEl>
                                          <p:spTgt spid="77"/>
                                        </p:tgtEl>
                                      </p:cBhvr>
                                      <p:to x="100000" y="100000"/>
                                    </p:animScale>
                                  </p:childTnLst>
                                </p:cTn>
                              </p:par>
                              <p:par>
                                <p:cTn id="41" presetID="26" presetClass="entr" presetSubtype="0" fill="hold" grpId="5" nodeType="withEffect">
                                  <p:childTnLst>
                                    <p:set>
                                      <p:cBhvr>
                                        <p:cTn id="42" dur="1" fill="hold">
                                          <p:stCondLst>
                                            <p:cond delay="0"/>
                                          </p:stCondLst>
                                        </p:cTn>
                                        <p:tgtEl>
                                          <p:spTgt spid="78"/>
                                        </p:tgtEl>
                                        <p:attrNameLst>
                                          <p:attrName>style.visibility</p:attrName>
                                        </p:attrNameLst>
                                      </p:cBhvr>
                                      <p:to>
                                        <p:strVal val="visible"/>
                                      </p:to>
                                    </p:set>
                                    <p:animEffect transition="in" filter="wipe(down)">
                                      <p:cBhvr>
                                        <p:cTn id="43" dur="580">
                                          <p:stCondLst>
                                            <p:cond delay="0"/>
                                          </p:stCondLst>
                                        </p:cTn>
                                        <p:tgtEl>
                                          <p:spTgt spid="78"/>
                                        </p:tgtEl>
                                      </p:cBhvr>
                                    </p:animEffect>
                                    <p:anim calcmode="lin" valueType="num">
                                      <p:cBhvr>
                                        <p:cTn id="44"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49" dur="26">
                                          <p:stCondLst>
                                            <p:cond delay="650"/>
                                          </p:stCondLst>
                                        </p:cTn>
                                        <p:tgtEl>
                                          <p:spTgt spid="78"/>
                                        </p:tgtEl>
                                      </p:cBhvr>
                                      <p:to x="100000" y="60000"/>
                                    </p:animScale>
                                    <p:animScale>
                                      <p:cBhvr>
                                        <p:cTn id="50" dur="166" decel="50000">
                                          <p:stCondLst>
                                            <p:cond delay="676"/>
                                          </p:stCondLst>
                                        </p:cTn>
                                        <p:tgtEl>
                                          <p:spTgt spid="78"/>
                                        </p:tgtEl>
                                      </p:cBhvr>
                                      <p:to x="100000" y="100000"/>
                                    </p:animScale>
                                    <p:animScale>
                                      <p:cBhvr>
                                        <p:cTn id="51" dur="26">
                                          <p:stCondLst>
                                            <p:cond delay="1312"/>
                                          </p:stCondLst>
                                        </p:cTn>
                                        <p:tgtEl>
                                          <p:spTgt spid="78"/>
                                        </p:tgtEl>
                                      </p:cBhvr>
                                      <p:to x="100000" y="80000"/>
                                    </p:animScale>
                                    <p:animScale>
                                      <p:cBhvr>
                                        <p:cTn id="52" dur="166" decel="50000">
                                          <p:stCondLst>
                                            <p:cond delay="1338"/>
                                          </p:stCondLst>
                                        </p:cTn>
                                        <p:tgtEl>
                                          <p:spTgt spid="78"/>
                                        </p:tgtEl>
                                      </p:cBhvr>
                                      <p:to x="100000" y="100000"/>
                                    </p:animScale>
                                    <p:animScale>
                                      <p:cBhvr>
                                        <p:cTn id="53" dur="26">
                                          <p:stCondLst>
                                            <p:cond delay="1642"/>
                                          </p:stCondLst>
                                        </p:cTn>
                                        <p:tgtEl>
                                          <p:spTgt spid="78"/>
                                        </p:tgtEl>
                                      </p:cBhvr>
                                      <p:to x="100000" y="90000"/>
                                    </p:animScale>
                                    <p:animScale>
                                      <p:cBhvr>
                                        <p:cTn id="54" dur="166" decel="50000">
                                          <p:stCondLst>
                                            <p:cond delay="1668"/>
                                          </p:stCondLst>
                                        </p:cTn>
                                        <p:tgtEl>
                                          <p:spTgt spid="78"/>
                                        </p:tgtEl>
                                      </p:cBhvr>
                                      <p:to x="100000" y="100000"/>
                                    </p:animScale>
                                    <p:animScale>
                                      <p:cBhvr>
                                        <p:cTn id="55" dur="26">
                                          <p:stCondLst>
                                            <p:cond delay="1808"/>
                                          </p:stCondLst>
                                        </p:cTn>
                                        <p:tgtEl>
                                          <p:spTgt spid="78"/>
                                        </p:tgtEl>
                                      </p:cBhvr>
                                      <p:to x="100000" y="95000"/>
                                    </p:animScale>
                                    <p:animScale>
                                      <p:cBhvr>
                                        <p:cTn id="56" dur="166" decel="50000">
                                          <p:stCondLst>
                                            <p:cond delay="1834"/>
                                          </p:stCondLst>
                                        </p:cTn>
                                        <p:tgtEl>
                                          <p:spTgt spid="78"/>
                                        </p:tgtEl>
                                      </p:cBhvr>
                                      <p:to x="100000" y="100000"/>
                                    </p:animScale>
                                  </p:childTnLst>
                                </p:cTn>
                              </p:par>
                              <p:par>
                                <p:cTn id="57" presetID="26" presetClass="entr" presetSubtype="0" fill="hold" grpId="11" nodeType="withEffect">
                                  <p:childTnLst>
                                    <p:set>
                                      <p:cBhvr>
                                        <p:cTn id="58" dur="1" fill="hold">
                                          <p:stCondLst>
                                            <p:cond delay="0"/>
                                          </p:stCondLst>
                                        </p:cTn>
                                        <p:tgtEl>
                                          <p:spTgt spid="91"/>
                                        </p:tgtEl>
                                        <p:attrNameLst>
                                          <p:attrName>style.visibility</p:attrName>
                                        </p:attrNameLst>
                                      </p:cBhvr>
                                      <p:to>
                                        <p:strVal val="visible"/>
                                      </p:to>
                                    </p:set>
                                    <p:animEffect transition="in" filter="wipe(down)">
                                      <p:cBhvr>
                                        <p:cTn id="59" dur="580">
                                          <p:stCondLst>
                                            <p:cond delay="0"/>
                                          </p:stCondLst>
                                        </p:cTn>
                                        <p:tgtEl>
                                          <p:spTgt spid="91"/>
                                        </p:tgtEl>
                                      </p:cBhvr>
                                    </p:animEffect>
                                    <p:anim calcmode="lin" valueType="num">
                                      <p:cBhvr>
                                        <p:cTn id="60" dur="1822"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91"/>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91"/>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91"/>
                                        </p:tgtEl>
                                        <p:attrNameLst>
                                          <p:attrName>ppt_y</p:attrName>
                                        </p:attrNameLst>
                                      </p:cBhvr>
                                      <p:tavLst>
                                        <p:tav tm="0" fmla="#ppt_y-sin(pi*$)/81">
                                          <p:val>
                                            <p:fltVal val="0"/>
                                          </p:val>
                                        </p:tav>
                                        <p:tav tm="100000">
                                          <p:val>
                                            <p:fltVal val="1"/>
                                          </p:val>
                                        </p:tav>
                                      </p:tavLst>
                                    </p:anim>
                                    <p:animScale>
                                      <p:cBhvr>
                                        <p:cTn id="65" dur="26">
                                          <p:stCondLst>
                                            <p:cond delay="650"/>
                                          </p:stCondLst>
                                        </p:cTn>
                                        <p:tgtEl>
                                          <p:spTgt spid="91"/>
                                        </p:tgtEl>
                                      </p:cBhvr>
                                      <p:to x="100000" y="60000"/>
                                    </p:animScale>
                                    <p:animScale>
                                      <p:cBhvr>
                                        <p:cTn id="66" dur="166" decel="50000">
                                          <p:stCondLst>
                                            <p:cond delay="676"/>
                                          </p:stCondLst>
                                        </p:cTn>
                                        <p:tgtEl>
                                          <p:spTgt spid="91"/>
                                        </p:tgtEl>
                                      </p:cBhvr>
                                      <p:to x="100000" y="100000"/>
                                    </p:animScale>
                                    <p:animScale>
                                      <p:cBhvr>
                                        <p:cTn id="67" dur="26">
                                          <p:stCondLst>
                                            <p:cond delay="1312"/>
                                          </p:stCondLst>
                                        </p:cTn>
                                        <p:tgtEl>
                                          <p:spTgt spid="91"/>
                                        </p:tgtEl>
                                      </p:cBhvr>
                                      <p:to x="100000" y="80000"/>
                                    </p:animScale>
                                    <p:animScale>
                                      <p:cBhvr>
                                        <p:cTn id="68" dur="166" decel="50000">
                                          <p:stCondLst>
                                            <p:cond delay="1338"/>
                                          </p:stCondLst>
                                        </p:cTn>
                                        <p:tgtEl>
                                          <p:spTgt spid="91"/>
                                        </p:tgtEl>
                                      </p:cBhvr>
                                      <p:to x="100000" y="100000"/>
                                    </p:animScale>
                                    <p:animScale>
                                      <p:cBhvr>
                                        <p:cTn id="69" dur="26">
                                          <p:stCondLst>
                                            <p:cond delay="1642"/>
                                          </p:stCondLst>
                                        </p:cTn>
                                        <p:tgtEl>
                                          <p:spTgt spid="91"/>
                                        </p:tgtEl>
                                      </p:cBhvr>
                                      <p:to x="100000" y="90000"/>
                                    </p:animScale>
                                    <p:animScale>
                                      <p:cBhvr>
                                        <p:cTn id="70" dur="166" decel="50000">
                                          <p:stCondLst>
                                            <p:cond delay="1668"/>
                                          </p:stCondLst>
                                        </p:cTn>
                                        <p:tgtEl>
                                          <p:spTgt spid="91"/>
                                        </p:tgtEl>
                                      </p:cBhvr>
                                      <p:to x="100000" y="100000"/>
                                    </p:animScale>
                                    <p:animScale>
                                      <p:cBhvr>
                                        <p:cTn id="71" dur="26">
                                          <p:stCondLst>
                                            <p:cond delay="1808"/>
                                          </p:stCondLst>
                                        </p:cTn>
                                        <p:tgtEl>
                                          <p:spTgt spid="91"/>
                                        </p:tgtEl>
                                      </p:cBhvr>
                                      <p:to x="100000" y="95000"/>
                                    </p:animScale>
                                    <p:animScale>
                                      <p:cBhvr>
                                        <p:cTn id="72" dur="166" decel="50000">
                                          <p:stCondLst>
                                            <p:cond delay="1834"/>
                                          </p:stCondLst>
                                        </p:cTn>
                                        <p:tgtEl>
                                          <p:spTgt spid="91"/>
                                        </p:tgtEl>
                                      </p:cBhvr>
                                      <p:to x="100000" y="100000"/>
                                    </p:animScale>
                                  </p:childTnLst>
                                </p:cTn>
                              </p:par>
                              <p:par>
                                <p:cTn id="73" presetID="38" presetClass="entr" presetSubtype="0" accel="50000" fill="hold" grpId="7" nodeType="withEffect">
                                  <p:iterate type="lt">
                                    <p:tmPct val="50000"/>
                                  </p:iterate>
                                  <p:childTnLst>
                                    <p:set>
                                      <p:cBhvr>
                                        <p:cTn id="74" dur="1" fill="hold">
                                          <p:stCondLst>
                                            <p:cond delay="0"/>
                                          </p:stCondLst>
                                        </p:cTn>
                                        <p:tgtEl>
                                          <p:spTgt spid="80"/>
                                        </p:tgtEl>
                                        <p:attrNameLst>
                                          <p:attrName>style.visibility</p:attrName>
                                        </p:attrNameLst>
                                      </p:cBhvr>
                                      <p:to>
                                        <p:strVal val="visible"/>
                                      </p:to>
                                    </p:set>
                                    <p:set>
                                      <p:cBhvr>
                                        <p:cTn id="75" dur="455" fill="hold">
                                          <p:stCondLst>
                                            <p:cond delay="0"/>
                                          </p:stCondLst>
                                        </p:cTn>
                                        <p:tgtEl>
                                          <p:spTgt spid="80"/>
                                        </p:tgtEl>
                                        <p:attrNameLst>
                                          <p:attrName>style.rotation</p:attrName>
                                        </p:attrNameLst>
                                      </p:cBhvr>
                                      <p:to>
                                        <p:strVal val="-45.0"/>
                                      </p:to>
                                    </p:set>
                                    <p:anim calcmode="lin" valueType="num">
                                      <p:cBhvr>
                                        <p:cTn id="76" dur="455" fill="hold">
                                          <p:stCondLst>
                                            <p:cond delay="455"/>
                                          </p:stCondLst>
                                        </p:cTn>
                                        <p:tgtEl>
                                          <p:spTgt spid="80"/>
                                        </p:tgtEl>
                                        <p:attrNameLst>
                                          <p:attrName>style.rotation</p:attrName>
                                        </p:attrNameLst>
                                      </p:cBhvr>
                                      <p:tavLst>
                                        <p:tav tm="0">
                                          <p:val>
                                            <p:fltVal val="-45"/>
                                          </p:val>
                                        </p:tav>
                                        <p:tav tm="69900">
                                          <p:val>
                                            <p:fltVal val="45"/>
                                          </p:val>
                                        </p:tav>
                                        <p:tav tm="100000">
                                          <p:val>
                                            <p:fltVal val="0"/>
                                          </p:val>
                                        </p:tav>
                                      </p:tavLst>
                                    </p:anim>
                                    <p:anim calcmode="lin" valueType="num">
                                      <p:cBhvr>
                                        <p:cTn id="77" dur="455" fill="hold">
                                          <p:stCondLst>
                                            <p:cond delay="0"/>
                                          </p:stCondLst>
                                        </p:cTn>
                                        <p:tgtEl>
                                          <p:spTgt spid="80"/>
                                        </p:tgtEl>
                                        <p:attrNameLst>
                                          <p:attrName>ppt_y</p:attrName>
                                        </p:attrNameLst>
                                      </p:cBhvr>
                                      <p:tavLst>
                                        <p:tav tm="0">
                                          <p:val>
                                            <p:strVal val="#ppt_y-1"/>
                                          </p:val>
                                        </p:tav>
                                        <p:tav tm="100000">
                                          <p:val>
                                            <p:strVal val="#ppt_y-(0.354*#ppt_w-0.172*#ppt_h)"/>
                                          </p:val>
                                        </p:tav>
                                      </p:tavLst>
                                    </p:anim>
                                    <p:anim calcmode="lin" valueType="num">
                                      <p:cBhvr>
                                        <p:cTn id="78" dur="156" decel="50000" autoRev="1" fill="hold">
                                          <p:stCondLst>
                                            <p:cond delay="455"/>
                                          </p:stCondLst>
                                        </p:cTn>
                                        <p:tgtEl>
                                          <p:spTgt spid="80"/>
                                        </p:tgtEl>
                                        <p:attrNameLst>
                                          <p:attrName>ppt_y</p:attrName>
                                        </p:attrNameLst>
                                      </p:cBhvr>
                                      <p:tavLst>
                                        <p:tav tm="0">
                                          <p:val>
                                            <p:strVal val="#ppt_y-(0.354*#ppt_w-0.172*#ppt_h)"/>
                                          </p:val>
                                        </p:tav>
                                        <p:tav tm="100000">
                                          <p:val>
                                            <p:strVal val="#ppt_y-(0.354*#ppt_w-0.172*#ppt_h)-#ppt_h/2"/>
                                          </p:val>
                                        </p:tav>
                                      </p:tavLst>
                                    </p:anim>
                                    <p:anim calcmode="lin" valueType="num">
                                      <p:cBhvr>
                                        <p:cTn id="79" dur="136" fill="hold">
                                          <p:stCondLst>
                                            <p:cond delay="864"/>
                                          </p:stCondLst>
                                        </p:cTn>
                                        <p:tgtEl>
                                          <p:spTgt spid="80"/>
                                        </p:tgtEl>
                                        <p:attrNameLst>
                                          <p:attrName>ppt_y</p:attrName>
                                        </p:attrNameLst>
                                      </p:cBhvr>
                                      <p:tavLst>
                                        <p:tav tm="0">
                                          <p:val>
                                            <p:strVal val="#ppt_y-(0.354*#ppt_w-0.172*#ppt_h)"/>
                                          </p:val>
                                        </p:tav>
                                        <p:tav tm="100000">
                                          <p:val>
                                            <p:strVal val="#ppt_y"/>
                                          </p:val>
                                        </p:tav>
                                      </p:tavLst>
                                    </p:anim>
                                  </p:childTnLst>
                                </p:cTn>
                              </p:par>
                              <p:par>
                                <p:cTn id="80" presetID="38" presetClass="entr" presetSubtype="0" accel="50000" fill="hold" grpId="9" nodeType="withEffect">
                                  <p:iterate type="lt">
                                    <p:tmPct val="50000"/>
                                  </p:iterate>
                                  <p:childTnLst>
                                    <p:set>
                                      <p:cBhvr>
                                        <p:cTn id="81" dur="1" fill="hold">
                                          <p:stCondLst>
                                            <p:cond delay="0"/>
                                          </p:stCondLst>
                                        </p:cTn>
                                        <p:tgtEl>
                                          <p:spTgt spid="82"/>
                                        </p:tgtEl>
                                        <p:attrNameLst>
                                          <p:attrName>style.visibility</p:attrName>
                                        </p:attrNameLst>
                                      </p:cBhvr>
                                      <p:to>
                                        <p:strVal val="visible"/>
                                      </p:to>
                                    </p:set>
                                    <p:set>
                                      <p:cBhvr>
                                        <p:cTn id="82" dur="455" fill="hold">
                                          <p:stCondLst>
                                            <p:cond delay="0"/>
                                          </p:stCondLst>
                                        </p:cTn>
                                        <p:tgtEl>
                                          <p:spTgt spid="82"/>
                                        </p:tgtEl>
                                        <p:attrNameLst>
                                          <p:attrName>style.rotation</p:attrName>
                                        </p:attrNameLst>
                                      </p:cBhvr>
                                      <p:to>
                                        <p:strVal val="-45.0"/>
                                      </p:to>
                                    </p:set>
                                    <p:anim calcmode="lin" valueType="num">
                                      <p:cBhvr>
                                        <p:cTn id="83" dur="455" fill="hold">
                                          <p:stCondLst>
                                            <p:cond delay="455"/>
                                          </p:stCondLst>
                                        </p:cTn>
                                        <p:tgtEl>
                                          <p:spTgt spid="82"/>
                                        </p:tgtEl>
                                        <p:attrNameLst>
                                          <p:attrName>style.rotation</p:attrName>
                                        </p:attrNameLst>
                                      </p:cBhvr>
                                      <p:tavLst>
                                        <p:tav tm="0">
                                          <p:val>
                                            <p:fltVal val="-45"/>
                                          </p:val>
                                        </p:tav>
                                        <p:tav tm="69900">
                                          <p:val>
                                            <p:fltVal val="45"/>
                                          </p:val>
                                        </p:tav>
                                        <p:tav tm="100000">
                                          <p:val>
                                            <p:fltVal val="0"/>
                                          </p:val>
                                        </p:tav>
                                      </p:tavLst>
                                    </p:anim>
                                    <p:anim calcmode="lin" valueType="num">
                                      <p:cBhvr>
                                        <p:cTn id="84" dur="455" fill="hold">
                                          <p:stCondLst>
                                            <p:cond delay="0"/>
                                          </p:stCondLst>
                                        </p:cTn>
                                        <p:tgtEl>
                                          <p:spTgt spid="82"/>
                                        </p:tgtEl>
                                        <p:attrNameLst>
                                          <p:attrName>ppt_y</p:attrName>
                                        </p:attrNameLst>
                                      </p:cBhvr>
                                      <p:tavLst>
                                        <p:tav tm="0">
                                          <p:val>
                                            <p:strVal val="#ppt_y-1"/>
                                          </p:val>
                                        </p:tav>
                                        <p:tav tm="100000">
                                          <p:val>
                                            <p:strVal val="#ppt_y-(0.354*#ppt_w-0.172*#ppt_h)"/>
                                          </p:val>
                                        </p:tav>
                                      </p:tavLst>
                                    </p:anim>
                                    <p:anim calcmode="lin" valueType="num">
                                      <p:cBhvr>
                                        <p:cTn id="85" dur="156" decel="50000" autoRev="1" fill="hold">
                                          <p:stCondLst>
                                            <p:cond delay="455"/>
                                          </p:stCondLst>
                                        </p:cTn>
                                        <p:tgtEl>
                                          <p:spTgt spid="82"/>
                                        </p:tgtEl>
                                        <p:attrNameLst>
                                          <p:attrName>ppt_y</p:attrName>
                                        </p:attrNameLst>
                                      </p:cBhvr>
                                      <p:tavLst>
                                        <p:tav tm="0">
                                          <p:val>
                                            <p:strVal val="#ppt_y-(0.354*#ppt_w-0.172*#ppt_h)"/>
                                          </p:val>
                                        </p:tav>
                                        <p:tav tm="100000">
                                          <p:val>
                                            <p:strVal val="#ppt_y-(0.354*#ppt_w-0.172*#ppt_h)-#ppt_h/2"/>
                                          </p:val>
                                        </p:tav>
                                      </p:tavLst>
                                    </p:anim>
                                    <p:anim calcmode="lin" valueType="num">
                                      <p:cBhvr>
                                        <p:cTn id="86" dur="136" fill="hold">
                                          <p:stCondLst>
                                            <p:cond delay="864"/>
                                          </p:stCondLst>
                                        </p:cTn>
                                        <p:tgtEl>
                                          <p:spTgt spid="82"/>
                                        </p:tgtEl>
                                        <p:attrNameLst>
                                          <p:attrName>ppt_y</p:attrName>
                                        </p:attrNameLst>
                                      </p:cBhvr>
                                      <p:tavLst>
                                        <p:tav tm="0">
                                          <p:val>
                                            <p:strVal val="#ppt_y-(0.354*#ppt_w-0.172*#ppt_h)"/>
                                          </p:val>
                                        </p:tav>
                                        <p:tav tm="100000">
                                          <p:val>
                                            <p:strVal val="#ppt_y"/>
                                          </p:val>
                                        </p:tav>
                                      </p:tavLst>
                                    </p:anim>
                                  </p:childTnLst>
                                </p:cTn>
                              </p:par>
                              <p:par>
                                <p:cTn id="87" presetID="38" presetClass="entr" presetSubtype="0" accel="50000" fill="hold" grpId="8" nodeType="withEffect">
                                  <p:iterate type="lt">
                                    <p:tmPct val="50000"/>
                                  </p:iterate>
                                  <p:childTnLst>
                                    <p:set>
                                      <p:cBhvr>
                                        <p:cTn id="88" dur="1" fill="hold">
                                          <p:stCondLst>
                                            <p:cond delay="0"/>
                                          </p:stCondLst>
                                        </p:cTn>
                                        <p:tgtEl>
                                          <p:spTgt spid="81"/>
                                        </p:tgtEl>
                                        <p:attrNameLst>
                                          <p:attrName>style.visibility</p:attrName>
                                        </p:attrNameLst>
                                      </p:cBhvr>
                                      <p:to>
                                        <p:strVal val="visible"/>
                                      </p:to>
                                    </p:set>
                                    <p:set>
                                      <p:cBhvr>
                                        <p:cTn id="89" dur="455" fill="hold">
                                          <p:stCondLst>
                                            <p:cond delay="0"/>
                                          </p:stCondLst>
                                        </p:cTn>
                                        <p:tgtEl>
                                          <p:spTgt spid="81"/>
                                        </p:tgtEl>
                                        <p:attrNameLst>
                                          <p:attrName>style.rotation</p:attrName>
                                        </p:attrNameLst>
                                      </p:cBhvr>
                                      <p:to>
                                        <p:strVal val="-45.0"/>
                                      </p:to>
                                    </p:set>
                                    <p:anim calcmode="lin" valueType="num">
                                      <p:cBhvr>
                                        <p:cTn id="90" dur="455" fill="hold">
                                          <p:stCondLst>
                                            <p:cond delay="455"/>
                                          </p:stCondLst>
                                        </p:cTn>
                                        <p:tgtEl>
                                          <p:spTgt spid="81"/>
                                        </p:tgtEl>
                                        <p:attrNameLst>
                                          <p:attrName>style.rotation</p:attrName>
                                        </p:attrNameLst>
                                      </p:cBhvr>
                                      <p:tavLst>
                                        <p:tav tm="0">
                                          <p:val>
                                            <p:fltVal val="-45"/>
                                          </p:val>
                                        </p:tav>
                                        <p:tav tm="69900">
                                          <p:val>
                                            <p:fltVal val="45"/>
                                          </p:val>
                                        </p:tav>
                                        <p:tav tm="100000">
                                          <p:val>
                                            <p:fltVal val="0"/>
                                          </p:val>
                                        </p:tav>
                                      </p:tavLst>
                                    </p:anim>
                                    <p:anim calcmode="lin" valueType="num">
                                      <p:cBhvr>
                                        <p:cTn id="91" dur="455" fill="hold">
                                          <p:stCondLst>
                                            <p:cond delay="0"/>
                                          </p:stCondLst>
                                        </p:cTn>
                                        <p:tgtEl>
                                          <p:spTgt spid="81"/>
                                        </p:tgtEl>
                                        <p:attrNameLst>
                                          <p:attrName>ppt_y</p:attrName>
                                        </p:attrNameLst>
                                      </p:cBhvr>
                                      <p:tavLst>
                                        <p:tav tm="0">
                                          <p:val>
                                            <p:strVal val="#ppt_y-1"/>
                                          </p:val>
                                        </p:tav>
                                        <p:tav tm="100000">
                                          <p:val>
                                            <p:strVal val="#ppt_y-(0.354*#ppt_w-0.172*#ppt_h)"/>
                                          </p:val>
                                        </p:tav>
                                      </p:tavLst>
                                    </p:anim>
                                    <p:anim calcmode="lin" valueType="num">
                                      <p:cBhvr>
                                        <p:cTn id="92" dur="156" decel="50000" autoRev="1" fill="hold">
                                          <p:stCondLst>
                                            <p:cond delay="455"/>
                                          </p:stCondLst>
                                        </p:cTn>
                                        <p:tgtEl>
                                          <p:spTgt spid="81"/>
                                        </p:tgtEl>
                                        <p:attrNameLst>
                                          <p:attrName>ppt_y</p:attrName>
                                        </p:attrNameLst>
                                      </p:cBhvr>
                                      <p:tavLst>
                                        <p:tav tm="0">
                                          <p:val>
                                            <p:strVal val="#ppt_y-(0.354*#ppt_w-0.172*#ppt_h)"/>
                                          </p:val>
                                        </p:tav>
                                        <p:tav tm="100000">
                                          <p:val>
                                            <p:strVal val="#ppt_y-(0.354*#ppt_w-0.172*#ppt_h)-#ppt_h/2"/>
                                          </p:val>
                                        </p:tav>
                                      </p:tavLst>
                                    </p:anim>
                                    <p:anim calcmode="lin" valueType="num">
                                      <p:cBhvr>
                                        <p:cTn id="93" dur="136" fill="hold">
                                          <p:stCondLst>
                                            <p:cond delay="864"/>
                                          </p:stCondLst>
                                        </p:cTn>
                                        <p:tgtEl>
                                          <p:spTgt spid="81"/>
                                        </p:tgtEl>
                                        <p:attrNameLst>
                                          <p:attrName>ppt_y</p:attrName>
                                        </p:attrNameLst>
                                      </p:cBhvr>
                                      <p:tavLst>
                                        <p:tav tm="0">
                                          <p:val>
                                            <p:strVal val="#ppt_y-(0.354*#ppt_w-0.172*#ppt_h)"/>
                                          </p:val>
                                        </p:tav>
                                        <p:tav tm="100000">
                                          <p:val>
                                            <p:strVal val="#ppt_y"/>
                                          </p:val>
                                        </p:tav>
                                      </p:tavLst>
                                    </p:anim>
                                  </p:childTnLst>
                                </p:cTn>
                              </p:par>
                              <p:par>
                                <p:cTn id="94" presetID="38" presetClass="entr" presetSubtype="0" accel="50000" fill="hold" grpId="12" nodeType="withEffect">
                                  <p:iterate type="lt">
                                    <p:tmPct val="50000"/>
                                  </p:iterate>
                                  <p:childTnLst>
                                    <p:set>
                                      <p:cBhvr>
                                        <p:cTn id="95" dur="1" fill="hold">
                                          <p:stCondLst>
                                            <p:cond delay="0"/>
                                          </p:stCondLst>
                                        </p:cTn>
                                        <p:tgtEl>
                                          <p:spTgt spid="92"/>
                                        </p:tgtEl>
                                        <p:attrNameLst>
                                          <p:attrName>style.visibility</p:attrName>
                                        </p:attrNameLst>
                                      </p:cBhvr>
                                      <p:to>
                                        <p:strVal val="visible"/>
                                      </p:to>
                                    </p:set>
                                    <p:set>
                                      <p:cBhvr>
                                        <p:cTn id="96" dur="455" fill="hold">
                                          <p:stCondLst>
                                            <p:cond delay="0"/>
                                          </p:stCondLst>
                                        </p:cTn>
                                        <p:tgtEl>
                                          <p:spTgt spid="92"/>
                                        </p:tgtEl>
                                        <p:attrNameLst>
                                          <p:attrName>style.rotation</p:attrName>
                                        </p:attrNameLst>
                                      </p:cBhvr>
                                      <p:to>
                                        <p:strVal val="-45.0"/>
                                      </p:to>
                                    </p:set>
                                    <p:anim calcmode="lin" valueType="num">
                                      <p:cBhvr>
                                        <p:cTn id="97" dur="455" fill="hold">
                                          <p:stCondLst>
                                            <p:cond delay="455"/>
                                          </p:stCondLst>
                                        </p:cTn>
                                        <p:tgtEl>
                                          <p:spTgt spid="92"/>
                                        </p:tgtEl>
                                        <p:attrNameLst>
                                          <p:attrName>style.rotation</p:attrName>
                                        </p:attrNameLst>
                                      </p:cBhvr>
                                      <p:tavLst>
                                        <p:tav tm="0">
                                          <p:val>
                                            <p:fltVal val="-45"/>
                                          </p:val>
                                        </p:tav>
                                        <p:tav tm="69900">
                                          <p:val>
                                            <p:fltVal val="45"/>
                                          </p:val>
                                        </p:tav>
                                        <p:tav tm="100000">
                                          <p:val>
                                            <p:fltVal val="0"/>
                                          </p:val>
                                        </p:tav>
                                      </p:tavLst>
                                    </p:anim>
                                    <p:anim calcmode="lin" valueType="num">
                                      <p:cBhvr>
                                        <p:cTn id="98" dur="455" fill="hold">
                                          <p:stCondLst>
                                            <p:cond delay="0"/>
                                          </p:stCondLst>
                                        </p:cTn>
                                        <p:tgtEl>
                                          <p:spTgt spid="92"/>
                                        </p:tgtEl>
                                        <p:attrNameLst>
                                          <p:attrName>ppt_y</p:attrName>
                                        </p:attrNameLst>
                                      </p:cBhvr>
                                      <p:tavLst>
                                        <p:tav tm="0">
                                          <p:val>
                                            <p:strVal val="#ppt_y-1"/>
                                          </p:val>
                                        </p:tav>
                                        <p:tav tm="100000">
                                          <p:val>
                                            <p:strVal val="#ppt_y-(0.354*#ppt_w-0.172*#ppt_h)"/>
                                          </p:val>
                                        </p:tav>
                                      </p:tavLst>
                                    </p:anim>
                                    <p:anim calcmode="lin" valueType="num">
                                      <p:cBhvr>
                                        <p:cTn id="99" dur="156" decel="50000" autoRev="1" fill="hold">
                                          <p:stCondLst>
                                            <p:cond delay="455"/>
                                          </p:stCondLst>
                                        </p:cTn>
                                        <p:tgtEl>
                                          <p:spTgt spid="92"/>
                                        </p:tgtEl>
                                        <p:attrNameLst>
                                          <p:attrName>ppt_y</p:attrName>
                                        </p:attrNameLst>
                                      </p:cBhvr>
                                      <p:tavLst>
                                        <p:tav tm="0">
                                          <p:val>
                                            <p:strVal val="#ppt_y-(0.354*#ppt_w-0.172*#ppt_h)"/>
                                          </p:val>
                                        </p:tav>
                                        <p:tav tm="100000">
                                          <p:val>
                                            <p:strVal val="#ppt_y-(0.354*#ppt_w-0.172*#ppt_h)-#ppt_h/2"/>
                                          </p:val>
                                        </p:tav>
                                      </p:tavLst>
                                    </p:anim>
                                    <p:anim calcmode="lin" valueType="num">
                                      <p:cBhvr>
                                        <p:cTn id="100" dur="136" fill="hold">
                                          <p:stCondLst>
                                            <p:cond delay="864"/>
                                          </p:stCondLst>
                                        </p:cTn>
                                        <p:tgtEl>
                                          <p:spTgt spid="92"/>
                                        </p:tgtEl>
                                        <p:attrNameLst>
                                          <p:attrName>ppt_y</p:attrName>
                                        </p:attrNameLst>
                                      </p:cBhvr>
                                      <p:tavLst>
                                        <p:tav tm="0">
                                          <p:val>
                                            <p:strVal val="#ppt_y-(0.354*#ppt_w-0.172*#ppt_h)"/>
                                          </p:val>
                                        </p:tav>
                                        <p:tav tm="100000">
                                          <p:val>
                                            <p:strVal val="#ppt_y"/>
                                          </p:val>
                                        </p:tav>
                                      </p:tavLst>
                                    </p:anim>
                                  </p:childTnLst>
                                </p:cTn>
                              </p:par>
                            </p:childTnLst>
                          </p:cTn>
                        </p:par>
                        <p:par>
                          <p:cTn id="101" fill="hold">
                            <p:stCondLst>
                              <p:cond delay="2500"/>
                            </p:stCondLst>
                            <p:childTnLst>
                              <p:par>
                                <p:cTn id="102" presetID="2" presetClass="entr" presetSubtype="4" fill="hold" nodeType="afterEffect">
                                  <p:childTnLst>
                                    <p:set>
                                      <p:cBhvr>
                                        <p:cTn id="103" dur="1" fill="hold">
                                          <p:stCondLst>
                                            <p:cond delay="0"/>
                                          </p:stCondLst>
                                        </p:cTn>
                                        <p:tgtEl>
                                          <p:spTgt spid="93"/>
                                        </p:tgtEl>
                                        <p:attrNameLst>
                                          <p:attrName>style.visibility</p:attrName>
                                        </p:attrNameLst>
                                      </p:cBhvr>
                                      <p:to>
                                        <p:strVal val="visible"/>
                                      </p:to>
                                    </p:set>
                                    <p:anim calcmode="lin" valueType="num">
                                      <p:cBhvr additive="base">
                                        <p:cTn id="104" dur="500" fill="hold"/>
                                        <p:tgtEl>
                                          <p:spTgt spid="93"/>
                                        </p:tgtEl>
                                        <p:attrNameLst>
                                          <p:attrName>ppt_x</p:attrName>
                                        </p:attrNameLst>
                                      </p:cBhvr>
                                      <p:tavLst>
                                        <p:tav tm="0">
                                          <p:val>
                                            <p:strVal val="#ppt_x"/>
                                          </p:val>
                                        </p:tav>
                                        <p:tav tm="100000">
                                          <p:val>
                                            <p:strVal val="#ppt_x"/>
                                          </p:val>
                                        </p:tav>
                                      </p:tavLst>
                                    </p:anim>
                                    <p:anim calcmode="lin" valueType="num">
                                      <p:cBhvr additive="base">
                                        <p:cTn id="105" dur="500" fill="hold"/>
                                        <p:tgtEl>
                                          <p:spTgt spid="93"/>
                                        </p:tgtEl>
                                        <p:attrNameLst>
                                          <p:attrName>ppt_y</p:attrName>
                                        </p:attrNameLst>
                                      </p:cBhvr>
                                      <p:tavLst>
                                        <p:tav tm="0">
                                          <p:val>
                                            <p:strVal val="1+#ppt_h/2"/>
                                          </p:val>
                                        </p:tav>
                                        <p:tav tm="100000">
                                          <p:val>
                                            <p:strVal val="#ppt_y"/>
                                          </p:val>
                                        </p:tav>
                                      </p:tavLst>
                                    </p:anim>
                                  </p:childTnLst>
                                </p:cTn>
                              </p:par>
                            </p:childTnLst>
                          </p:cTn>
                        </p:par>
                        <p:par>
                          <p:cTn id="106" fill="hold">
                            <p:stCondLst>
                              <p:cond delay="3000"/>
                            </p:stCondLst>
                            <p:childTnLst>
                              <p:par>
                                <p:cTn id="107" presetID="42" presetClass="entr" presetSubtype="0" fill="hold" grpId="10" nodeType="afterEffect">
                                  <p:childTnLst>
                                    <p:set>
                                      <p:cBhvr>
                                        <p:cTn id="108" dur="1" fill="hold">
                                          <p:stCondLst>
                                            <p:cond delay="0"/>
                                          </p:stCondLst>
                                        </p:cTn>
                                        <p:tgtEl>
                                          <p:spTgt spid="83"/>
                                        </p:tgtEl>
                                        <p:attrNameLst>
                                          <p:attrName>style.visibility</p:attrName>
                                        </p:attrNameLst>
                                      </p:cBhvr>
                                      <p:to>
                                        <p:strVal val="visible"/>
                                      </p:to>
                                    </p:set>
                                    <p:animEffect transition="in" filter="fade">
                                      <p:cBhvr>
                                        <p:cTn id="109" dur="1500"/>
                                        <p:tgtEl>
                                          <p:spTgt spid="83"/>
                                        </p:tgtEl>
                                      </p:cBhvr>
                                    </p:animEffect>
                                    <p:anim calcmode="lin" valueType="num">
                                      <p:cBhvr>
                                        <p:cTn id="110" dur="1500" fill="hold"/>
                                        <p:tgtEl>
                                          <p:spTgt spid="83"/>
                                        </p:tgtEl>
                                        <p:attrNameLst>
                                          <p:attrName>ppt_x</p:attrName>
                                        </p:attrNameLst>
                                      </p:cBhvr>
                                      <p:tavLst>
                                        <p:tav tm="0">
                                          <p:val>
                                            <p:strVal val="#ppt_x"/>
                                          </p:val>
                                        </p:tav>
                                        <p:tav tm="100000">
                                          <p:val>
                                            <p:strVal val="#ppt_x"/>
                                          </p:val>
                                        </p:tav>
                                      </p:tavLst>
                                    </p:anim>
                                    <p:anim calcmode="lin" valueType="num">
                                      <p:cBhvr>
                                        <p:cTn id="111" dur="15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4500"/>
                            </p:stCondLst>
                            <p:childTnLst>
                              <p:par>
                                <p:cTn id="113" presetID="53" presetClass="entr" presetSubtype="16" fill="hold" grpId="0" nodeType="afterEffect">
                                  <p:stCondLst>
                                    <p:cond delay="0"/>
                                  </p:stCondLst>
                                  <p:childTnLst>
                                    <p:set>
                                      <p:cBhvr>
                                        <p:cTn id="114" dur="1" fill="hold">
                                          <p:stCondLst>
                                            <p:cond delay="0"/>
                                          </p:stCondLst>
                                        </p:cTn>
                                        <p:tgtEl>
                                          <p:spTgt spid="4"/>
                                        </p:tgtEl>
                                        <p:attrNameLst>
                                          <p:attrName>style.visibility</p:attrName>
                                        </p:attrNameLst>
                                      </p:cBhvr>
                                      <p:to>
                                        <p:strVal val="visible"/>
                                      </p:to>
                                    </p:set>
                                    <p:anim calcmode="lin" valueType="num">
                                      <p:cBhvr>
                                        <p:cTn id="115" dur="500" fill="hold"/>
                                        <p:tgtEl>
                                          <p:spTgt spid="4"/>
                                        </p:tgtEl>
                                        <p:attrNameLst>
                                          <p:attrName>ppt_w</p:attrName>
                                        </p:attrNameLst>
                                      </p:cBhvr>
                                      <p:tavLst>
                                        <p:tav tm="0">
                                          <p:val>
                                            <p:fltVal val="0"/>
                                          </p:val>
                                        </p:tav>
                                        <p:tav tm="100000">
                                          <p:val>
                                            <p:strVal val="#ppt_w"/>
                                          </p:val>
                                        </p:tav>
                                      </p:tavLst>
                                    </p:anim>
                                    <p:anim calcmode="lin" valueType="num">
                                      <p:cBhvr>
                                        <p:cTn id="116" dur="500" fill="hold"/>
                                        <p:tgtEl>
                                          <p:spTgt spid="4"/>
                                        </p:tgtEl>
                                        <p:attrNameLst>
                                          <p:attrName>ppt_h</p:attrName>
                                        </p:attrNameLst>
                                      </p:cBhvr>
                                      <p:tavLst>
                                        <p:tav tm="0">
                                          <p:val>
                                            <p:fltVal val="0"/>
                                          </p:val>
                                        </p:tav>
                                        <p:tav tm="100000">
                                          <p:val>
                                            <p:strVal val="#ppt_h"/>
                                          </p:val>
                                        </p:tav>
                                      </p:tavLst>
                                    </p:anim>
                                    <p:animEffect transition="in" filter="fade">
                                      <p:cBhvr>
                                        <p:cTn id="1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3"/>
      <p:bldP spid="77" grpId="4" bldLvl="0" animBg="1"/>
      <p:bldP spid="78" grpId="5" bldLvl="0" animBg="1"/>
      <p:bldP spid="79" grpId="6" bldLvl="0" animBg="1"/>
      <p:bldP spid="80" grpId="7" bldLvl="0" animBg="1"/>
      <p:bldP spid="81" grpId="8" bldLvl="0" animBg="1"/>
      <p:bldP spid="82" grpId="9" bldLvl="0" animBg="1"/>
      <p:bldP spid="83" grpId="10"/>
      <p:bldP spid="91" grpId="11" bldLvl="0" animBg="1"/>
      <p:bldP spid="92" grpId="12" bldLvl="0" animBg="1"/>
      <p:bldP spid="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bwMode="auto">
          <a:xfrm rot="10800000" flipH="1" flipV="1">
            <a:off x="1" y="1017527"/>
            <a:ext cx="12190412" cy="4824536"/>
          </a:xfrm>
          <a:custGeom>
            <a:avLst/>
            <a:gdLst>
              <a:gd name="connsiteX0" fmla="*/ 0 w 12190412"/>
              <a:gd name="connsiteY0" fmla="*/ 4248472 h 4248472"/>
              <a:gd name="connsiteX1" fmla="*/ 4439021 w 12190412"/>
              <a:gd name="connsiteY1" fmla="*/ 4248472 h 4248472"/>
              <a:gd name="connsiteX2" fmla="*/ 7751391 w 12190412"/>
              <a:gd name="connsiteY2" fmla="*/ 4248472 h 4248472"/>
              <a:gd name="connsiteX3" fmla="*/ 12190412 w 12190412"/>
              <a:gd name="connsiteY3" fmla="*/ 4248472 h 4248472"/>
              <a:gd name="connsiteX4" fmla="*/ 12190412 w 12190412"/>
              <a:gd name="connsiteY4" fmla="*/ 0 h 4248472"/>
              <a:gd name="connsiteX5" fmla="*/ 6554594 w 12190412"/>
              <a:gd name="connsiteY5" fmla="*/ 0 h 4248472"/>
              <a:gd name="connsiteX6" fmla="*/ 5635818 w 12190412"/>
              <a:gd name="connsiteY6" fmla="*/ 0 h 4248472"/>
              <a:gd name="connsiteX7" fmla="*/ 0 w 12190412"/>
              <a:gd name="connsiteY7" fmla="*/ 0 h 424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0412" h="4248472">
                <a:moveTo>
                  <a:pt x="0" y="4248472"/>
                </a:moveTo>
                <a:lnTo>
                  <a:pt x="4439021" y="4248472"/>
                </a:lnTo>
                <a:lnTo>
                  <a:pt x="7751391" y="4248472"/>
                </a:lnTo>
                <a:lnTo>
                  <a:pt x="12190412" y="4248472"/>
                </a:lnTo>
                <a:lnTo>
                  <a:pt x="12190412" y="0"/>
                </a:lnTo>
                <a:lnTo>
                  <a:pt x="6554594" y="0"/>
                </a:lnTo>
                <a:lnTo>
                  <a:pt x="5635818" y="0"/>
                </a:lnTo>
                <a:lnTo>
                  <a:pt x="0" y="0"/>
                </a:lnTo>
                <a:close/>
              </a:path>
            </a:pathLst>
          </a:custGeom>
          <a:gradFill flip="none" rotWithShape="1">
            <a:gsLst>
              <a:gs pos="0">
                <a:srgbClr val="0070C0">
                  <a:shade val="30000"/>
                  <a:satMod val="115000"/>
                </a:srgbClr>
              </a:gs>
              <a:gs pos="100000">
                <a:srgbClr val="0070C0">
                  <a:shade val="100000"/>
                  <a:satMod val="115000"/>
                </a:srgbClr>
              </a:gs>
            </a:gsLst>
            <a:lin ang="2700000" scaled="1"/>
          </a:gradFill>
          <a:ln>
            <a:noFill/>
          </a:ln>
          <a:effectLst/>
        </p:spPr>
        <p:txBody>
          <a:bodyPr wrap="square" lIns="121999" tIns="61000" rIns="121999" bIns="61000">
            <a:noAutofit/>
          </a:bodyPr>
          <a:lstStyle/>
          <a:p>
            <a:pPr>
              <a:buFontTx/>
              <a:buNone/>
              <a:defRPr/>
            </a:pP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pic>
        <p:nvPicPr>
          <p:cNvPr id="7" name="图片 6"/>
          <p:cNvPicPr>
            <a:picLocks noChangeAspect="1"/>
          </p:cNvPicPr>
          <p:nvPr/>
        </p:nvPicPr>
        <p:blipFill>
          <a:blip r:embed="rId1" cstate="email"/>
          <a:stretch>
            <a:fillRect/>
          </a:stretch>
        </p:blipFill>
        <p:spPr>
          <a:xfrm>
            <a:off x="137739" y="1504392"/>
            <a:ext cx="5688632" cy="3850804"/>
          </a:xfrm>
          <a:prstGeom prst="rect">
            <a:avLst/>
          </a:prstGeom>
          <a:effectLst>
            <a:outerShdw blurRad="50800" dist="38100" dir="2700000" algn="tl" rotWithShape="0">
              <a:prstClr val="black">
                <a:alpha val="40000"/>
              </a:prstClr>
            </a:outerShdw>
          </a:effectLst>
        </p:spPr>
      </p:pic>
      <p:cxnSp>
        <p:nvCxnSpPr>
          <p:cNvPr id="11" name="直接连接符 10"/>
          <p:cNvCxnSpPr/>
          <p:nvPr/>
        </p:nvCxnSpPr>
        <p:spPr>
          <a:xfrm flipH="1">
            <a:off x="6527254" y="4545047"/>
            <a:ext cx="11270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0271670" y="4545047"/>
            <a:ext cx="11270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49"/>
          <p:cNvSpPr txBox="1"/>
          <p:nvPr/>
        </p:nvSpPr>
        <p:spPr>
          <a:xfrm>
            <a:off x="6383238" y="2283655"/>
            <a:ext cx="5112568" cy="1322070"/>
          </a:xfrm>
          <a:prstGeom prst="rect">
            <a:avLst/>
          </a:prstGeom>
          <a:noFill/>
          <a:effectLst/>
        </p:spPr>
        <p:txBody>
          <a:bodyPr wrap="square" rtlCol="0">
            <a:spAutoFit/>
          </a:bodyPr>
          <a:lstStyle/>
          <a:p>
            <a:pPr algn="dist"/>
            <a:r>
              <a:rPr lang="zh-CN" altLang="en-US" sz="8000" b="1" dirty="0">
                <a:solidFill>
                  <a:schemeClr val="bg1"/>
                </a:solidFill>
                <a:latin typeface="Century Gothic" panose="020B0502020202020204" pitchFamily="34" charset="0"/>
                <a:ea typeface="微软雅黑 Light" panose="020B0502040204020203" pitchFamily="34" charset="-122"/>
                <a:cs typeface="Arial" panose="020B0604020202020204" pitchFamily="34" charset="0"/>
                <a:sym typeface="Century Gothic" panose="020B0502020202020204" pitchFamily="34" charset="0"/>
              </a:rPr>
              <a:t>谢谢观看</a:t>
            </a:r>
            <a:endParaRPr lang="zh-CN" altLang="en-US" sz="8000" b="1" dirty="0">
              <a:solidFill>
                <a:schemeClr val="bg1"/>
              </a:solidFill>
              <a:latin typeface="Century Gothic" panose="020B0502020202020204" pitchFamily="34" charset="0"/>
              <a:ea typeface="微软雅黑 Light" panose="020B0502040204020203" pitchFamily="34" charset="-122"/>
              <a:cs typeface="Arial" panose="020B0604020202020204" pitchFamily="34" charset="0"/>
              <a:sym typeface="Century Gothic" panose="020B0502020202020204" pitchFamily="34" charset="0"/>
            </a:endParaRPr>
          </a:p>
        </p:txBody>
      </p:sp>
      <p:sp>
        <p:nvSpPr>
          <p:cNvPr id="14" name="文本框 29"/>
          <p:cNvSpPr>
            <a:spLocks noChangeArrowheads="1"/>
          </p:cNvSpPr>
          <p:nvPr/>
        </p:nvSpPr>
        <p:spPr bwMode="auto">
          <a:xfrm>
            <a:off x="7690573" y="4221882"/>
            <a:ext cx="25448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3600" b="1" dirty="0">
                <a:solidFill>
                  <a:schemeClr val="bg1"/>
                </a:solidFill>
                <a:latin typeface="Century Gothic" panose="020B0502020202020204" pitchFamily="34" charset="0"/>
                <a:ea typeface="微软雅黑 Light" panose="020B0502040204020203" pitchFamily="34" charset="-122"/>
                <a:cs typeface="Calibri" panose="020F0502020204030204" pitchFamily="34" charset="0"/>
                <a:sym typeface="Century Gothic" panose="020B0502020202020204" pitchFamily="34" charset="0"/>
              </a:rPr>
              <a:t>THE END</a:t>
            </a:r>
            <a:endParaRPr lang="zh-CN" altLang="en-US" sz="3600" b="1" dirty="0">
              <a:solidFill>
                <a:schemeClr val="bg1"/>
              </a:solidFill>
              <a:latin typeface="Century Gothic" panose="020B0502020202020204" pitchFamily="34" charset="0"/>
              <a:ea typeface="微软雅黑 Light" panose="020B0502040204020203" pitchFamily="34" charset="-122"/>
              <a:cs typeface="Calibri" panose="020F0502020204030204" pitchFamily="34" charset="0"/>
              <a:sym typeface="Century Gothic" panose="020B0502020202020204" pitchFamily="34" charset="0"/>
            </a:endParaRPr>
          </a:p>
        </p:txBody>
      </p:sp>
      <p:grpSp>
        <p:nvGrpSpPr>
          <p:cNvPr id="24" name="组合 23"/>
          <p:cNvGrpSpPr/>
          <p:nvPr/>
        </p:nvGrpSpPr>
        <p:grpSpPr>
          <a:xfrm>
            <a:off x="189893" y="91735"/>
            <a:ext cx="3336060" cy="779473"/>
            <a:chOff x="140673" y="163294"/>
            <a:chExt cx="3336060" cy="779473"/>
          </a:xfrm>
        </p:grpSpPr>
        <p:pic>
          <p:nvPicPr>
            <p:cNvPr id="25" name="Picture 3" descr="C:\Users\Administrator\Desktop\微立体创业计划\005.png"/>
            <p:cNvPicPr>
              <a:picLocks noChangeAspect="1" noChangeArrowheads="1"/>
            </p:cNvPicPr>
            <p:nvPr/>
          </p:nvPicPr>
          <p:blipFill>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4" descr="C:\Users\Administrator\Desktop\微立体创业计划\004.png"/>
            <p:cNvPicPr>
              <a:picLocks noChangeAspect="1" noChangeArrowheads="1"/>
            </p:cNvPicPr>
            <p:nvPr/>
          </p:nvPicPr>
          <p:blipFill>
            <a:blip r:embed="rId4"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矩形 26"/>
            <p:cNvSpPr/>
            <p:nvPr/>
          </p:nvSpPr>
          <p:spPr>
            <a:xfrm>
              <a:off x="1482198" y="252948"/>
              <a:ext cx="1994535" cy="645160"/>
            </a:xfrm>
            <a:prstGeom prst="rect">
              <a:avLst/>
            </a:prstGeom>
          </p:spPr>
          <p:txBody>
            <a:bodyPr wrap="none">
              <a:spAutoFit/>
            </a:bodyPr>
            <a:p>
              <a:r>
                <a:rPr lang="en-US" altLang="zh-CN"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ZLSZ</a:t>
              </a:r>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团队</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41" presetClass="entr" presetSubtype="0" fill="hold" grpId="0" nodeType="afterEffec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3"/>
                                        </p:tgtEl>
                                      </p:cBhvr>
                                    </p:animEffect>
                                  </p:childTnLst>
                                </p:cTn>
                              </p:par>
                            </p:childTnLst>
                          </p:cTn>
                        </p:par>
                        <p:par>
                          <p:cTn id="22" fill="hold">
                            <p:stCondLst>
                              <p:cond delay="1649"/>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2"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childTnLst>
                          </p:cTn>
                        </p:par>
                        <p:par>
                          <p:cTn id="29" fill="hold">
                            <p:stCondLst>
                              <p:cond delay="2149"/>
                            </p:stCondLst>
                            <p:childTnLst>
                              <p:par>
                                <p:cTn id="30" presetID="23" presetClass="entr" presetSubtype="36"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000" fill="hold"/>
                                        <p:tgtEl>
                                          <p:spTgt spid="14"/>
                                        </p:tgtEl>
                                        <p:attrNameLst>
                                          <p:attrName>ppt_w</p:attrName>
                                        </p:attrNameLst>
                                      </p:cBhvr>
                                      <p:tavLst>
                                        <p:tav tm="0">
                                          <p:val>
                                            <p:strVal val="(6*min(max(#ppt_w*#ppt_h,.3),1)-7.4)/-.7*#ppt_w"/>
                                          </p:val>
                                        </p:tav>
                                        <p:tav tm="100000">
                                          <p:val>
                                            <p:strVal val="#ppt_w"/>
                                          </p:val>
                                        </p:tav>
                                      </p:tavLst>
                                    </p:anim>
                                    <p:anim calcmode="lin" valueType="num">
                                      <p:cBhvr>
                                        <p:cTn id="33" dur="1000" fill="hold"/>
                                        <p:tgtEl>
                                          <p:spTgt spid="14"/>
                                        </p:tgtEl>
                                        <p:attrNameLst>
                                          <p:attrName>ppt_h</p:attrName>
                                        </p:attrNameLst>
                                      </p:cBhvr>
                                      <p:tavLst>
                                        <p:tav tm="0">
                                          <p:val>
                                            <p:strVal val="(6*min(max(#ppt_w*#ppt_h,.3),1)-7.4)/-.7*#ppt_h"/>
                                          </p:val>
                                        </p:tav>
                                        <p:tav tm="100000">
                                          <p:val>
                                            <p:strVal val="#ppt_h"/>
                                          </p:val>
                                        </p:tav>
                                      </p:tavLst>
                                    </p:anim>
                                    <p:anim calcmode="lin" valueType="num">
                                      <p:cBhvr>
                                        <p:cTn id="34" dur="1000" fill="hold"/>
                                        <p:tgtEl>
                                          <p:spTgt spid="14"/>
                                        </p:tgtEl>
                                        <p:attrNameLst>
                                          <p:attrName>ppt_x</p:attrName>
                                        </p:attrNameLst>
                                      </p:cBhvr>
                                      <p:tavLst>
                                        <p:tav tm="0">
                                          <p:val>
                                            <p:fltVal val="0.5"/>
                                          </p:val>
                                        </p:tav>
                                        <p:tav tm="100000">
                                          <p:val>
                                            <p:strVal val="#ppt_x"/>
                                          </p:val>
                                        </p:tav>
                                      </p:tavLst>
                                    </p:anim>
                                    <p:anim calcmode="lin" valueType="num">
                                      <p:cBhvr>
                                        <p:cTn id="35" dur="1000" fill="hold"/>
                                        <p:tgtEl>
                                          <p:spTgt spid="14"/>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bldLvl="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email"/>
          <a:stretch>
            <a:fillRect/>
          </a:stretch>
        </p:blipFill>
        <p:spPr>
          <a:xfrm>
            <a:off x="370072" y="1580166"/>
            <a:ext cx="6728864" cy="4485909"/>
          </a:xfrm>
          <a:prstGeom prst="rect">
            <a:avLst/>
          </a:prstGeom>
        </p:spPr>
      </p:pic>
      <p:sp>
        <p:nvSpPr>
          <p:cNvPr id="5" name="文本框 4"/>
          <p:cNvSpPr txBox="1"/>
          <p:nvPr/>
        </p:nvSpPr>
        <p:spPr>
          <a:xfrm>
            <a:off x="5879182" y="759857"/>
            <a:ext cx="1015534" cy="3319983"/>
          </a:xfrm>
          <a:prstGeom prst="rect">
            <a:avLst/>
          </a:prstGeom>
          <a:noFill/>
        </p:spPr>
        <p:txBody>
          <a:bodyPr vert="eaVert" wrap="square" rtlCol="0">
            <a:spAutoFit/>
          </a:bodyPr>
          <a:lstStyle/>
          <a:p>
            <a:r>
              <a:rPr lang="zh-CN" altLang="en-US" sz="54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目</a:t>
            </a:r>
            <a:r>
              <a:rPr lang="zh-CN" altLang="en-US" sz="5400" b="1" dirty="0">
                <a:solidFill>
                  <a:srgbClr val="335493"/>
                </a:solidFill>
                <a:latin typeface="Century Gothic" panose="020B0502020202020204" pitchFamily="34" charset="0"/>
                <a:ea typeface="微软雅黑 Light" panose="020B0502040204020203" pitchFamily="34" charset="-122"/>
                <a:sym typeface="Century Gothic" panose="020B0502020202020204" pitchFamily="34" charset="0"/>
              </a:rPr>
              <a:t> </a:t>
            </a:r>
            <a:r>
              <a:rPr lang="zh-CN" altLang="en-US" sz="54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录</a:t>
            </a:r>
            <a:endParaRPr lang="zh-CN" altLang="en-US" sz="54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cxnSp>
        <p:nvCxnSpPr>
          <p:cNvPr id="6" name="直接连接符 5"/>
          <p:cNvCxnSpPr/>
          <p:nvPr/>
        </p:nvCxnSpPr>
        <p:spPr>
          <a:xfrm>
            <a:off x="6195672" y="419541"/>
            <a:ext cx="721266" cy="0"/>
          </a:xfrm>
          <a:prstGeom prst="line">
            <a:avLst/>
          </a:prstGeom>
          <a:ln w="28575" cmpd="sng">
            <a:solidFill>
              <a:srgbClr val="005EAC"/>
            </a:solidFill>
            <a:prstDash val="solid"/>
          </a:ln>
          <a:effectLst/>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6916938" y="408113"/>
            <a:ext cx="0" cy="754282"/>
          </a:xfrm>
          <a:prstGeom prst="line">
            <a:avLst/>
          </a:prstGeom>
          <a:ln w="28575" cmpd="sng">
            <a:solidFill>
              <a:srgbClr val="005EAC"/>
            </a:solidFill>
            <a:prstDash val="solid"/>
          </a:ln>
          <a:effectLst/>
        </p:spPr>
        <p:style>
          <a:lnRef idx="3">
            <a:schemeClr val="accent5"/>
          </a:lnRef>
          <a:fillRef idx="0">
            <a:schemeClr val="accent5"/>
          </a:fillRef>
          <a:effectRef idx="2">
            <a:schemeClr val="accent5"/>
          </a:effectRef>
          <a:fontRef idx="minor">
            <a:schemeClr val="tx1"/>
          </a:fontRef>
        </p:style>
      </p:cxnSp>
      <p:sp>
        <p:nvSpPr>
          <p:cNvPr id="10" name="TextBox 191"/>
          <p:cNvSpPr txBox="1"/>
          <p:nvPr/>
        </p:nvSpPr>
        <p:spPr>
          <a:xfrm>
            <a:off x="3734504" y="921628"/>
            <a:ext cx="2012744" cy="583380"/>
          </a:xfrm>
          <a:prstGeom prst="rect">
            <a:avLst/>
          </a:prstGeom>
          <a:noFill/>
        </p:spPr>
        <p:txBody>
          <a:bodyPr vert="horz" wrap="square" lIns="121812" tIns="60904" rIns="121812" bIns="60904">
            <a:spAutoFit/>
          </a:bodyPr>
          <a:lstStyle/>
          <a:p>
            <a:pPr algn="r">
              <a:lnSpc>
                <a:spcPts val="4000"/>
              </a:lnSpc>
              <a:defRPr/>
            </a:pPr>
            <a:r>
              <a:rPr lang="en-US" altLang="zh-CN" sz="24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CONTENTS</a:t>
            </a:r>
            <a:endParaRPr lang="zh-CN" altLang="en-US" sz="24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2" name="菱形 11"/>
          <p:cNvSpPr/>
          <p:nvPr/>
        </p:nvSpPr>
        <p:spPr>
          <a:xfrm>
            <a:off x="7503411" y="1414963"/>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1</a:t>
            </a:r>
            <a:endParaRPr lang="zh-CN" altLang="en-US"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3" name="菱形 12"/>
          <p:cNvSpPr/>
          <p:nvPr/>
        </p:nvSpPr>
        <p:spPr>
          <a:xfrm>
            <a:off x="7503411" y="3914149"/>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3</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4" name="菱形 13"/>
          <p:cNvSpPr/>
          <p:nvPr/>
        </p:nvSpPr>
        <p:spPr>
          <a:xfrm>
            <a:off x="7503411" y="5170005"/>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4</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29" name="组合 28"/>
          <p:cNvGrpSpPr/>
          <p:nvPr/>
        </p:nvGrpSpPr>
        <p:grpSpPr>
          <a:xfrm>
            <a:off x="8527220" y="1414587"/>
            <a:ext cx="1890142" cy="810761"/>
            <a:chOff x="8527220" y="1557586"/>
            <a:chExt cx="1890142" cy="810761"/>
          </a:xfrm>
        </p:grpSpPr>
        <p:sp>
          <p:nvSpPr>
            <p:cNvPr id="17" name="矩形 16"/>
            <p:cNvSpPr/>
            <p:nvPr/>
          </p:nvSpPr>
          <p:spPr>
            <a:xfrm>
              <a:off x="8527220" y="1557586"/>
              <a:ext cx="1811020" cy="583565"/>
            </a:xfrm>
            <a:prstGeom prst="rect">
              <a:avLst/>
            </a:prstGeom>
          </p:spPr>
          <p:txBody>
            <a:bodyPr wrap="none">
              <a:spAutoFit/>
            </a:bodyPr>
            <a:lstStyle/>
            <a:p>
              <a:pPr marL="0" lvl="1"/>
              <a:r>
                <a:rPr lang="zh-CN" altLang="en-US" sz="32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项目简介</a:t>
              </a:r>
              <a:endParaRPr lang="zh-CN" altLang="en-US" sz="32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2" name="矩形 21"/>
            <p:cNvSpPr/>
            <p:nvPr/>
          </p:nvSpPr>
          <p:spPr>
            <a:xfrm>
              <a:off x="8543477" y="2061642"/>
              <a:ext cx="1873885" cy="306705"/>
            </a:xfrm>
            <a:prstGeom prst="rect">
              <a:avLst/>
            </a:prstGeom>
          </p:spPr>
          <p:txBody>
            <a:bodyPr wrap="none">
              <a:spAutoFit/>
            </a:bodyPr>
            <a:lstStyle/>
            <a:p>
              <a:pPr algn="l"/>
              <a:r>
                <a:rPr lang="zh-CN" altLang="en-US" sz="1400" dirty="0">
                  <a:solidFill>
                    <a:schemeClr val="tx1"/>
                  </a:solidFill>
                  <a:effectLst>
                    <a:outerShdw blurRad="38100" dist="19050" dir="2700000" algn="tl" rotWithShape="0">
                      <a:schemeClr val="dk1">
                        <a:alpha val="40000"/>
                      </a:schemeClr>
                    </a:outerShdw>
                  </a:effectLst>
                  <a:latin typeface="Century Gothic" panose="020B0502020202020204" pitchFamily="34" charset="0"/>
                  <a:ea typeface="微软雅黑 Light" panose="020B0502040204020203" pitchFamily="34" charset="-122"/>
                  <a:sym typeface="Century Gothic" panose="020B0502020202020204" pitchFamily="34" charset="0"/>
                </a:rPr>
                <a:t>Project introduction</a:t>
              </a:r>
              <a:endParaRPr lang="zh-CN" altLang="en-US" sz="1400" dirty="0">
                <a:solidFill>
                  <a:schemeClr val="tx1"/>
                </a:solidFill>
                <a:effectLst>
                  <a:outerShdw blurRad="38100" dist="19050" dir="2700000" algn="tl" rotWithShape="0">
                    <a:schemeClr val="dk1">
                      <a:alpha val="40000"/>
                    </a:scheme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grpSp>
      <p:grpSp>
        <p:nvGrpSpPr>
          <p:cNvPr id="30" name="组合 29"/>
          <p:cNvGrpSpPr/>
          <p:nvPr/>
        </p:nvGrpSpPr>
        <p:grpSpPr>
          <a:xfrm>
            <a:off x="8543477" y="3913964"/>
            <a:ext cx="1871980" cy="1023104"/>
            <a:chOff x="8543477" y="2538678"/>
            <a:chExt cx="1871980" cy="1023104"/>
          </a:xfrm>
        </p:grpSpPr>
        <p:sp>
          <p:nvSpPr>
            <p:cNvPr id="18" name="矩形 17"/>
            <p:cNvSpPr/>
            <p:nvPr/>
          </p:nvSpPr>
          <p:spPr>
            <a:xfrm>
              <a:off x="8543482" y="2538678"/>
              <a:ext cx="1811020" cy="583565"/>
            </a:xfrm>
            <a:prstGeom prst="rect">
              <a:avLst/>
            </a:prstGeom>
          </p:spPr>
          <p:txBody>
            <a:bodyPr wrap="none">
              <a:spAutoFit/>
            </a:bodyPr>
            <a:lstStyle/>
            <a:p>
              <a:pPr marL="0" lvl="1"/>
              <a:r>
                <a:rPr lang="zh-CN" altLang="en-US" sz="32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业务模式</a:t>
              </a:r>
              <a:endParaRPr lang="zh-CN" altLang="en-US" sz="32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5" name="矩形 24"/>
            <p:cNvSpPr/>
            <p:nvPr/>
          </p:nvSpPr>
          <p:spPr>
            <a:xfrm>
              <a:off x="8543477" y="3039812"/>
              <a:ext cx="1871980" cy="521970"/>
            </a:xfrm>
            <a:prstGeom prst="rect">
              <a:avLst/>
            </a:prstGeom>
          </p:spPr>
          <p:txBody>
            <a:bodyPr wrap="none">
              <a:spAutoFit/>
            </a:bodyPr>
            <a:lstStyle/>
            <a:p>
              <a:pPr algn="l"/>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The business model</a:t>
              </a: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grpSp>
        <p:nvGrpSpPr>
          <p:cNvPr id="31" name="组合 30"/>
          <p:cNvGrpSpPr/>
          <p:nvPr/>
        </p:nvGrpSpPr>
        <p:grpSpPr>
          <a:xfrm>
            <a:off x="8527602" y="5170011"/>
            <a:ext cx="1811023" cy="804917"/>
            <a:chOff x="8543477" y="3519770"/>
            <a:chExt cx="1811023" cy="804917"/>
          </a:xfrm>
        </p:grpSpPr>
        <p:sp>
          <p:nvSpPr>
            <p:cNvPr id="19" name="矩形 18"/>
            <p:cNvSpPr/>
            <p:nvPr/>
          </p:nvSpPr>
          <p:spPr>
            <a:xfrm>
              <a:off x="8543480" y="3519770"/>
              <a:ext cx="1811020" cy="583565"/>
            </a:xfrm>
            <a:prstGeom prst="rect">
              <a:avLst/>
            </a:prstGeom>
          </p:spPr>
          <p:txBody>
            <a:bodyPr wrap="none">
              <a:spAutoFit/>
            </a:bodyPr>
            <a:lstStyle/>
            <a:p>
              <a:pPr marL="0" lvl="1"/>
              <a:r>
                <a:rPr lang="zh-CN" altLang="en-US" sz="32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团队介绍</a:t>
              </a:r>
              <a:endParaRPr lang="zh-CN" altLang="en-US" sz="32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6" name="矩形 25"/>
            <p:cNvSpPr/>
            <p:nvPr/>
          </p:nvSpPr>
          <p:spPr>
            <a:xfrm>
              <a:off x="8543477" y="4017982"/>
              <a:ext cx="1772285" cy="306705"/>
            </a:xfrm>
            <a:prstGeom prst="rect">
              <a:avLst/>
            </a:prstGeom>
          </p:spPr>
          <p:txBody>
            <a:bodyPr wrap="none">
              <a:spAutoFit/>
            </a:bodyPr>
            <a:lstStyle/>
            <a:p>
              <a:pPr algn="l"/>
              <a:r>
                <a:rPr lang="zh-CN" altLang="en-US" sz="1400" dirty="0">
                  <a:solidFill>
                    <a:schemeClr val="tx1"/>
                  </a:solidFill>
                  <a:effectLst>
                    <a:outerShdw blurRad="38100" dist="19050" dir="2700000" algn="tl" rotWithShape="0">
                      <a:schemeClr val="dk1">
                        <a:alpha val="40000"/>
                      </a:schemeClr>
                    </a:outerShdw>
                  </a:effectLst>
                  <a:latin typeface="Century Gothic" panose="020B0502020202020204" pitchFamily="34" charset="0"/>
                  <a:ea typeface="微软雅黑 Light" panose="020B0502040204020203" pitchFamily="34" charset="-122"/>
                  <a:sym typeface="Century Gothic" panose="020B0502020202020204" pitchFamily="34" charset="0"/>
                </a:rPr>
                <a:t>Team to introduce</a:t>
              </a:r>
              <a:endParaRPr lang="zh-CN" altLang="en-US" sz="1400" dirty="0">
                <a:solidFill>
                  <a:schemeClr val="tx1"/>
                </a:solidFill>
                <a:effectLst>
                  <a:outerShdw blurRad="38100" dist="19050" dir="2700000" algn="tl" rotWithShape="0">
                    <a:schemeClr val="dk1">
                      <a:alpha val="40000"/>
                    </a:scheme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grpSp>
      <p:sp>
        <p:nvSpPr>
          <p:cNvPr id="2" name="菱形 1"/>
          <p:cNvSpPr/>
          <p:nvPr/>
        </p:nvSpPr>
        <p:spPr>
          <a:xfrm>
            <a:off x="7503411" y="2658119"/>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2</a:t>
            </a:r>
            <a:endParaRPr lang="zh-CN" altLang="en-US"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4" name="组合 3"/>
          <p:cNvGrpSpPr/>
          <p:nvPr/>
        </p:nvGrpSpPr>
        <p:grpSpPr>
          <a:xfrm>
            <a:off x="8543477" y="2657934"/>
            <a:ext cx="2161540" cy="1023104"/>
            <a:chOff x="8543477" y="2538678"/>
            <a:chExt cx="2161540" cy="1023104"/>
          </a:xfrm>
        </p:grpSpPr>
        <p:sp>
          <p:nvSpPr>
            <p:cNvPr id="8" name="矩形 7"/>
            <p:cNvSpPr/>
            <p:nvPr/>
          </p:nvSpPr>
          <p:spPr>
            <a:xfrm>
              <a:off x="8543482" y="2538678"/>
              <a:ext cx="1811020" cy="583565"/>
            </a:xfrm>
            <a:prstGeom prst="rect">
              <a:avLst/>
            </a:prstGeom>
          </p:spPr>
          <p:txBody>
            <a:bodyPr wrap="none">
              <a:spAutoFit/>
            </a:bodyPr>
            <a:p>
              <a:pPr marL="0" lvl="1"/>
              <a:r>
                <a:rPr lang="zh-CN" altLang="en-US" sz="32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应用技术</a:t>
              </a:r>
              <a:endParaRPr lang="zh-CN" altLang="en-US" sz="32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9" name="矩形 8"/>
            <p:cNvSpPr/>
            <p:nvPr/>
          </p:nvSpPr>
          <p:spPr>
            <a:xfrm>
              <a:off x="8543477" y="3039812"/>
              <a:ext cx="2161540" cy="521970"/>
            </a:xfrm>
            <a:prstGeom prst="rect">
              <a:avLst/>
            </a:prstGeom>
          </p:spPr>
          <p:txBody>
            <a:bodyPr wrap="none">
              <a:spAutoFit/>
            </a:bodyPr>
            <a:p>
              <a:pPr algn="l"/>
              <a:r>
                <a:rPr lang="en-US" altLang="zh-CN" sz="1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微软雅黑" panose="020B0503020204020204" pitchFamily="34" charset="-122"/>
                </a:rPr>
                <a:t>Application technology</a:t>
              </a: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2500"/>
                            </p:stCondLst>
                            <p:childTnLst>
                              <p:par>
                                <p:cTn id="28" presetID="12" presetClass="entr" presetSubtype="4"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p:tgtEl>
                                          <p:spTgt spid="29"/>
                                        </p:tgtEl>
                                        <p:attrNameLst>
                                          <p:attrName>ppt_y</p:attrName>
                                        </p:attrNameLst>
                                      </p:cBhvr>
                                      <p:tavLst>
                                        <p:tav tm="0">
                                          <p:val>
                                            <p:strVal val="#ppt_y+#ppt_h*1.125000"/>
                                          </p:val>
                                        </p:tav>
                                        <p:tav tm="100000">
                                          <p:val>
                                            <p:strVal val="#ppt_y"/>
                                          </p:val>
                                        </p:tav>
                                      </p:tavLst>
                                    </p:anim>
                                    <p:animEffect transition="in" filter="wipe(up)">
                                      <p:cBhvr>
                                        <p:cTn id="31" dur="500"/>
                                        <p:tgtEl>
                                          <p:spTgt spid="29"/>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ppt_y</p:attrName>
                                        </p:attrNameLst>
                                      </p:cBhvr>
                                      <p:tavLst>
                                        <p:tav tm="0">
                                          <p:val>
                                            <p:strVal val="#ppt_y+#ppt_h*1.125000"/>
                                          </p:val>
                                        </p:tav>
                                        <p:tav tm="100000">
                                          <p:val>
                                            <p:strVal val="#ppt_y"/>
                                          </p:val>
                                        </p:tav>
                                      </p:tavLst>
                                    </p:anim>
                                    <p:animEffect transition="in" filter="wipe(up)">
                                      <p:cBhvr>
                                        <p:cTn id="42" dur="500"/>
                                        <p:tgtEl>
                                          <p:spTgt spid="30"/>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childTnLst>
                          </p:cTn>
                        </p:par>
                        <p:par>
                          <p:cTn id="49" fill="hold">
                            <p:stCondLst>
                              <p:cond delay="4500"/>
                            </p:stCondLst>
                            <p:childTnLst>
                              <p:par>
                                <p:cTn id="50" presetID="12" presetClass="entr" presetSubtype="4" fill="hold"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p:tgtEl>
                                          <p:spTgt spid="31"/>
                                        </p:tgtEl>
                                        <p:attrNameLst>
                                          <p:attrName>ppt_y</p:attrName>
                                        </p:attrNameLst>
                                      </p:cBhvr>
                                      <p:tavLst>
                                        <p:tav tm="0">
                                          <p:val>
                                            <p:strVal val="#ppt_y+#ppt_h*1.125000"/>
                                          </p:val>
                                        </p:tav>
                                        <p:tav tm="100000">
                                          <p:val>
                                            <p:strVal val="#ppt_y"/>
                                          </p:val>
                                        </p:tav>
                                      </p:tavLst>
                                    </p:anim>
                                    <p:animEffect transition="in" filter="wipe(up)">
                                      <p:cBhvr>
                                        <p:cTn id="53" dur="500"/>
                                        <p:tgtEl>
                                          <p:spTgt spid="31"/>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p:cTn id="57" dur="500" fill="hold"/>
                                        <p:tgtEl>
                                          <p:spTgt spid="2"/>
                                        </p:tgtEl>
                                        <p:attrNameLst>
                                          <p:attrName>ppt_w</p:attrName>
                                        </p:attrNameLst>
                                      </p:cBhvr>
                                      <p:tavLst>
                                        <p:tav tm="0">
                                          <p:val>
                                            <p:fltVal val="0"/>
                                          </p:val>
                                        </p:tav>
                                        <p:tav tm="100000">
                                          <p:val>
                                            <p:strVal val="#ppt_w"/>
                                          </p:val>
                                        </p:tav>
                                      </p:tavLst>
                                    </p:anim>
                                    <p:anim calcmode="lin" valueType="num">
                                      <p:cBhvr>
                                        <p:cTn id="58" dur="500" fill="hold"/>
                                        <p:tgtEl>
                                          <p:spTgt spid="2"/>
                                        </p:tgtEl>
                                        <p:attrNameLst>
                                          <p:attrName>ppt_h</p:attrName>
                                        </p:attrNameLst>
                                      </p:cBhvr>
                                      <p:tavLst>
                                        <p:tav tm="0">
                                          <p:val>
                                            <p:fltVal val="0"/>
                                          </p:val>
                                        </p:tav>
                                        <p:tav tm="100000">
                                          <p:val>
                                            <p:strVal val="#ppt_h"/>
                                          </p:val>
                                        </p:tav>
                                      </p:tavLst>
                                    </p:anim>
                                    <p:animEffect transition="in" filter="fade">
                                      <p:cBhvr>
                                        <p:cTn id="59" dur="500"/>
                                        <p:tgtEl>
                                          <p:spTgt spid="2"/>
                                        </p:tgtEl>
                                      </p:cBhvr>
                                    </p:animEffect>
                                  </p:childTnLst>
                                </p:cTn>
                              </p:par>
                            </p:childTnLst>
                          </p:cTn>
                        </p:par>
                        <p:par>
                          <p:cTn id="60" fill="hold">
                            <p:stCondLst>
                              <p:cond delay="5500"/>
                            </p:stCondLst>
                            <p:childTnLst>
                              <p:par>
                                <p:cTn id="61" presetID="12" presetClass="entr" presetSubtype="4" fill="hold" nodeType="after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p:tgtEl>
                                          <p:spTgt spid="4"/>
                                        </p:tgtEl>
                                        <p:attrNameLst>
                                          <p:attrName>ppt_y</p:attrName>
                                        </p:attrNameLst>
                                      </p:cBhvr>
                                      <p:tavLst>
                                        <p:tav tm="0">
                                          <p:val>
                                            <p:strVal val="#ppt_y+#ppt_h*1.125000"/>
                                          </p:val>
                                        </p:tav>
                                        <p:tav tm="100000">
                                          <p:val>
                                            <p:strVal val="#ppt_y"/>
                                          </p:val>
                                        </p:tav>
                                      </p:tavLst>
                                    </p:anim>
                                    <p:animEffect transition="in" filter="wipe(up)">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bldLvl="0" animBg="1"/>
      <p:bldP spid="13" grpId="0" bldLvl="0" animBg="1"/>
      <p:bldP spid="14" grpId="0" bldLvl="0" animBg="1"/>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3"/>
          <p:cNvSpPr>
            <a:spLocks noChangeArrowheads="1"/>
          </p:cNvSpPr>
          <p:nvPr/>
        </p:nvSpPr>
        <p:spPr bwMode="auto">
          <a:xfrm>
            <a:off x="7523413" y="1755456"/>
            <a:ext cx="2216785"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31" tIns="45716" rIns="91431" bIns="45716">
            <a:spAutoFit/>
          </a:bodyPr>
          <a:lstStyle/>
          <a:p>
            <a:r>
              <a:rPr lang="zh-CN" altLang="en-US" sz="3200" b="1"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智能会议室</a:t>
            </a:r>
            <a:endParaRPr lang="zh-CN" altLang="en-US" sz="3200" b="1"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4" name="矩形 47"/>
          <p:cNvSpPr>
            <a:spLocks noChangeArrowheads="1"/>
          </p:cNvSpPr>
          <p:nvPr/>
        </p:nvSpPr>
        <p:spPr bwMode="auto">
          <a:xfrm>
            <a:off x="7148036" y="2337512"/>
            <a:ext cx="4414125" cy="409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pPr eaLnBrk="1" latinLnBrk="0" hangingPunct="1">
              <a:lnSpc>
                <a:spcPct val="100000"/>
              </a:lnSpc>
              <a:spcAft>
                <a:spcPts val="500"/>
              </a:spcAft>
            </a:pPr>
            <a:r>
              <a:rPr lang="zh-CN" altLang="en-US" sz="14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       《</a:t>
            </a:r>
            <a:r>
              <a:rPr lang="zh-CN" altLang="en-US"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智能会议室》是一个</a:t>
            </a:r>
            <a:r>
              <a:rPr lang="zh-CN" altLang="en-US"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为</a:t>
            </a:r>
            <a:r>
              <a:rPr lang="zh-CN" altLang="en-US"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人们日常工作</a:t>
            </a:r>
            <a:endParaRPr lang="zh-CN" altLang="en-US"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a:p>
            <a:pPr eaLnBrk="1" latinLnBrk="0" hangingPunct="1">
              <a:lnSpc>
                <a:spcPct val="100000"/>
              </a:lnSpc>
              <a:spcAft>
                <a:spcPts val="500"/>
              </a:spcAft>
            </a:pPr>
            <a:r>
              <a:rPr lang="zh-CN" altLang="en-US"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带来极大便利的项目。随着技术知识增长的加速以及智能设备的不断发展，智能交互已进入人们的生活。</a:t>
            </a:r>
            <a:endParaRPr lang="zh-CN" altLang="en-US"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a:p>
            <a:pPr eaLnBrk="1" latinLnBrk="0" hangingPunct="1">
              <a:lnSpc>
                <a:spcPct val="100000"/>
              </a:lnSpc>
              <a:spcAft>
                <a:spcPts val="500"/>
              </a:spcAft>
            </a:pPr>
            <a:r>
              <a:rPr lang="zh-CN" altLang="en-US"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        但至今很多企业对会议管理方面仍有许多不便，如会议的预定和管理问题，因此经常出现会议室的空闲、会议的延迟、为预定则使用会议室等诸多情况出现，因此会议室智能化十分必要，领导可做出合理的会议安排，员工可自主进行会议的申请，都可做出详细的会议记录，</a:t>
            </a:r>
            <a:r>
              <a:rPr lang="en-US" altLang="zh-CN"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AI</a:t>
            </a:r>
            <a:r>
              <a:rPr lang="zh-CN" altLang="en-US"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技术所提供的人脸识别更智能会议室的亮点，省去会议室门口人工信息的填写。因此《智能会议室》由此而生。</a:t>
            </a:r>
            <a:endParaRPr lang="zh-CN" altLang="en-US" sz="1800" dirty="0">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6" name="TextBox 45"/>
          <p:cNvSpPr txBox="1"/>
          <p:nvPr/>
        </p:nvSpPr>
        <p:spPr>
          <a:xfrm>
            <a:off x="2188629" y="7892388"/>
            <a:ext cx="856239" cy="358871"/>
          </a:xfrm>
          <a:prstGeom prst="rect">
            <a:avLst/>
          </a:prstGeom>
          <a:noFill/>
        </p:spPr>
        <p:txBody>
          <a:bodyPr wrap="none" lIns="81079" tIns="40540" rIns="81079" bIns="40540" rtlCol="0">
            <a:spAutoFit/>
          </a:bodyPr>
          <a:lstStyle/>
          <a:p>
            <a:r>
              <a:rPr lang="zh-CN" altLang="en-US">
                <a:latin typeface="Century Gothic" panose="020B0502020202020204" pitchFamily="34" charset="0"/>
                <a:ea typeface="微软雅黑 Light" panose="020B0502040204020203" pitchFamily="34" charset="-122"/>
                <a:sym typeface="Century Gothic" panose="020B0502020202020204" pitchFamily="34" charset="0"/>
              </a:rPr>
              <a:t>延迟符</a:t>
            </a: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4" name="组合 3"/>
          <p:cNvGrpSpPr/>
          <p:nvPr/>
        </p:nvGrpSpPr>
        <p:grpSpPr>
          <a:xfrm>
            <a:off x="579148" y="300650"/>
            <a:ext cx="6522490" cy="779473"/>
            <a:chOff x="140673" y="163294"/>
            <a:chExt cx="6522490" cy="779473"/>
          </a:xfrm>
        </p:grpSpPr>
        <p:pic>
          <p:nvPicPr>
            <p:cNvPr id="25"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4648943" y="276443"/>
              <a:ext cx="2014220" cy="645160"/>
            </a:xfrm>
            <a:prstGeom prst="rect">
              <a:avLst/>
            </a:prstGeom>
          </p:spPr>
          <p:txBody>
            <a:bodyPr wrap="none">
              <a:spAutoFit/>
            </a:bodyPr>
            <a:lstStyle/>
            <a:p>
              <a:pPr defTabSz="1216025">
                <a:spcBef>
                  <a:spcPct val="20000"/>
                </a:spcBef>
              </a:pPr>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项目简介</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pic>
        <p:nvPicPr>
          <p:cNvPr id="5" name="图片 4"/>
          <p:cNvPicPr>
            <a:picLocks noChangeAspect="1"/>
          </p:cNvPicPr>
          <p:nvPr/>
        </p:nvPicPr>
        <p:blipFill>
          <a:blip r:embed="rId4" cstate="email"/>
          <a:stretch>
            <a:fillRect/>
          </a:stretch>
        </p:blipFill>
        <p:spPr>
          <a:xfrm>
            <a:off x="857240" y="1840546"/>
            <a:ext cx="5792763" cy="3861842"/>
          </a:xfrm>
          <a:prstGeom prst="rect">
            <a:avLst/>
          </a:prstGeom>
        </p:spPr>
      </p:pic>
      <p:sp>
        <p:nvSpPr>
          <p:cNvPr id="12" name="菱形 11"/>
          <p:cNvSpPr/>
          <p:nvPr/>
        </p:nvSpPr>
        <p:spPr>
          <a:xfrm>
            <a:off x="4350636" y="368483"/>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1</a:t>
            </a:r>
            <a:endParaRPr lang="zh-CN" altLang="en-US"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3" nodeType="afterEffec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3"/>
                                        </p:tgtEl>
                                        <p:attrNameLst>
                                          <p:attrName>ppt_y</p:attrName>
                                        </p:attrNameLst>
                                      </p:cBhvr>
                                      <p:tavLst>
                                        <p:tav tm="0">
                                          <p:val>
                                            <p:strVal val="#ppt_y"/>
                                          </p:val>
                                        </p:tav>
                                        <p:tav tm="100000">
                                          <p:val>
                                            <p:strVal val="#ppt_y"/>
                                          </p:val>
                                        </p:tav>
                                      </p:tavLst>
                                    </p:anim>
                                    <p:anim calcmode="lin" valueType="num">
                                      <p:cBhvr>
                                        <p:cTn id="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3"/>
                                        </p:tgtEl>
                                      </p:cBhvr>
                                    </p:animEffect>
                                  </p:childTnLst>
                                </p:cTn>
                              </p:par>
                            </p:childTnLst>
                          </p:cTn>
                        </p:par>
                        <p:par>
                          <p:cTn id="12" fill="hold">
                            <p:stCondLst>
                              <p:cond delay="699"/>
                            </p:stCondLst>
                            <p:childTnLst>
                              <p:par>
                                <p:cTn id="13" presetID="22" presetClass="entr" presetSubtype="8" fill="hold" grpId="4" nodeType="afterEffect">
                                  <p:iterate type="lt">
                                    <p:tmPct val="10000"/>
                                  </p:iterate>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p:stCondLst>
                              <p:cond delay="13599"/>
                            </p:stCondLst>
                            <p:childTnLst>
                              <p:par>
                                <p:cTn id="17" presetID="10" presetClass="entr" presetSubtype="0" fill="hold" grpId="5" nodeType="afterEffec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14099"/>
                            </p:stCondLst>
                            <p:childTnLst>
                              <p:par>
                                <p:cTn id="21" presetID="5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3"/>
      <p:bldP spid="44" grpId="4"/>
      <p:bldP spid="46" grpId="5"/>
      <p:bldP spid="1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579120" y="1283970"/>
            <a:ext cx="2921000" cy="203136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8" name="矩形 7"/>
          <p:cNvSpPr/>
          <p:nvPr/>
        </p:nvSpPr>
        <p:spPr>
          <a:xfrm>
            <a:off x="5088255" y="1949450"/>
            <a:ext cx="1920875" cy="428625"/>
          </a:xfrm>
          <a:prstGeom prst="rect">
            <a:avLst/>
          </a:prstGeom>
          <a:noFill/>
          <a:ln>
            <a:solidFill>
              <a:srgbClr val="00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solidFill>
                  <a:schemeClr val="accent1"/>
                </a:solidFill>
                <a:latin typeface="Century Gothic" panose="020B0502020202020204" pitchFamily="34" charset="0"/>
                <a:ea typeface="微软雅黑" panose="020B0503020204020204" pitchFamily="34" charset="-122"/>
                <a:sym typeface="Century Gothic" panose="020B0502020202020204" pitchFamily="34" charset="0"/>
              </a:rPr>
              <a:t>DREAM</a:t>
            </a:r>
            <a:endParaRPr lang="en-US" altLang="zh-CN" b="1" dirty="0">
              <a:solidFill>
                <a:schemeClr val="accent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7" name="TextBox 76"/>
          <p:cNvSpPr txBox="1"/>
          <p:nvPr/>
        </p:nvSpPr>
        <p:spPr>
          <a:xfrm>
            <a:off x="1358900" y="3697605"/>
            <a:ext cx="1883410" cy="368300"/>
          </a:xfrm>
          <a:prstGeom prst="rect">
            <a:avLst/>
          </a:prstGeom>
          <a:noFill/>
        </p:spPr>
        <p:txBody>
          <a:bodyPr wrap="square" rtlCol="0">
            <a:spAutoFit/>
          </a:bodyPr>
          <a:p>
            <a:pPr algn="l"/>
            <a:r>
              <a:rPr lang="zh-CN" altLang="en-US" sz="1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前台应用技术</a:t>
            </a:r>
            <a:endParaRPr lang="zh-CN" altLang="en-US" sz="1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8" name="文本框 47"/>
          <p:cNvSpPr txBox="1"/>
          <p:nvPr/>
        </p:nvSpPr>
        <p:spPr>
          <a:xfrm>
            <a:off x="1156970" y="4434205"/>
            <a:ext cx="2343150" cy="1885315"/>
          </a:xfrm>
          <a:prstGeom prst="rect">
            <a:avLst/>
          </a:prstGeom>
          <a:noFill/>
        </p:spPr>
        <p:txBody>
          <a:bodyPr wrap="square" rtlCol="0">
            <a:spAutoFit/>
          </a:bodyPr>
          <a:p>
            <a:pPr algn="l" defTabSz="457200" fontAlgn="auto">
              <a:lnSpc>
                <a:spcPct val="150000"/>
              </a:lnSpc>
              <a:spcBef>
                <a:spcPct val="20000"/>
              </a:spcBef>
              <a:spcAft>
                <a:spcPts val="600"/>
              </a:spcAft>
              <a:buClr>
                <a:schemeClr val="accent1">
                  <a:lumMod val="75000"/>
                </a:schemeClr>
              </a:buClr>
              <a:buSzPct val="145000"/>
              <a:buFont typeface="Arial" panose="020B0604020202020204"/>
            </a:pPr>
            <a:r>
              <a:rPr lang="zh-CN" altLang="en-US"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《智控会议室》项目前台采用</a:t>
            </a:r>
            <a:r>
              <a:rPr lang="en-US" altLang="zh-CN"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CSS</a:t>
            </a:r>
            <a:r>
              <a:rPr lang="zh-CN" altLang="en-US"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a:t>
            </a:r>
            <a:r>
              <a:rPr lang="en-US" altLang="zh-CN"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ajax</a:t>
            </a:r>
            <a:r>
              <a:rPr lang="zh-CN" altLang="en-US"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a:t>
            </a:r>
            <a:endParaRPr lang="zh-CN" altLang="en-US"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l" defTabSz="457200" fontAlgn="auto">
              <a:lnSpc>
                <a:spcPct val="150000"/>
              </a:lnSpc>
              <a:spcBef>
                <a:spcPct val="20000"/>
              </a:spcBef>
              <a:spcAft>
                <a:spcPts val="600"/>
              </a:spcAft>
              <a:buClr>
                <a:schemeClr val="accent1">
                  <a:lumMod val="75000"/>
                </a:schemeClr>
              </a:buClr>
              <a:buSzPct val="145000"/>
              <a:buFont typeface="Arial" panose="020B0604020202020204"/>
            </a:pPr>
            <a:r>
              <a:rPr lang="en-US" altLang="zh-CN"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b</a:t>
            </a:r>
            <a:r>
              <a:rPr lang="en-US" altLang="zh-CN"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oot</a:t>
            </a:r>
            <a:r>
              <a:rPr lang="en-US" altLang="zh-CN"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strap</a:t>
            </a:r>
            <a:r>
              <a:rPr lang="zh-CN" altLang="en-US"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技术完成制作。</a:t>
            </a:r>
            <a:endParaRPr lang="en-US" altLang="zh-CN" sz="1800"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2" name="矩形 11"/>
          <p:cNvSpPr/>
          <p:nvPr/>
        </p:nvSpPr>
        <p:spPr>
          <a:xfrm>
            <a:off x="8504555" y="1283970"/>
            <a:ext cx="3243580" cy="2030730"/>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3" name="TextBox 76"/>
          <p:cNvSpPr txBox="1"/>
          <p:nvPr/>
        </p:nvSpPr>
        <p:spPr>
          <a:xfrm>
            <a:off x="5153660" y="3749037"/>
            <a:ext cx="1883410" cy="368300"/>
          </a:xfrm>
          <a:prstGeom prst="rect">
            <a:avLst/>
          </a:prstGeom>
          <a:noFill/>
        </p:spPr>
        <p:txBody>
          <a:bodyPr wrap="square" rtlCol="0">
            <a:spAutoFit/>
          </a:bodyPr>
          <a:p>
            <a:pPr algn="l"/>
            <a:r>
              <a:rPr lang="zh-CN" altLang="en-US" sz="1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后台应用技术</a:t>
            </a:r>
            <a:endParaRPr lang="zh-CN" altLang="en-US" sz="1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文本框 13"/>
          <p:cNvSpPr txBox="1"/>
          <p:nvPr/>
        </p:nvSpPr>
        <p:spPr>
          <a:xfrm>
            <a:off x="4295140" y="4434202"/>
            <a:ext cx="3599815" cy="922020"/>
          </a:xfrm>
          <a:prstGeom prst="rect">
            <a:avLst/>
          </a:prstGeom>
          <a:noFill/>
        </p:spPr>
        <p:txBody>
          <a:bodyPr wrap="square" rtlCol="0">
            <a:spAutoFit/>
          </a:bodyPr>
          <a:p>
            <a:pPr algn="l" defTabSz="457200" fontAlgn="auto">
              <a:lnSpc>
                <a:spcPct val="150000"/>
              </a:lnSpc>
              <a:spcBef>
                <a:spcPct val="20000"/>
              </a:spcBef>
              <a:spcAft>
                <a:spcPts val="600"/>
              </a:spcAft>
              <a:buClr>
                <a:schemeClr val="accent1">
                  <a:lumMod val="75000"/>
                </a:schemeClr>
              </a:buClr>
              <a:buSzPct val="145000"/>
              <a:buFont typeface="Arial" panose="020B0604020202020204"/>
            </a:pPr>
            <a:r>
              <a:rPr lang="zh-CN" altLang="en-US" sz="1800" dirty="0">
                <a:solidFill>
                  <a:schemeClr val="tx1">
                    <a:lumMod val="65000"/>
                    <a:lumOff val="35000"/>
                  </a:schemeClr>
                </a:solidFill>
                <a:latin typeface="Century Gothic" panose="020B0502020202020204" pitchFamily="34" charset="0"/>
                <a:ea typeface="微软雅黑" panose="020B0503020204020204" pitchFamily="34" charset="-122"/>
                <a:sym typeface="Century Gothic" panose="020B0502020202020204" pitchFamily="34" charset="0"/>
              </a:rPr>
              <a:t>《智空会议室》项目后台的制作采用</a:t>
            </a:r>
            <a:r>
              <a:rPr lang="en-US" altLang="zh-CN" sz="1800" dirty="0">
                <a:solidFill>
                  <a:schemeClr val="tx1">
                    <a:lumMod val="65000"/>
                    <a:lumOff val="35000"/>
                  </a:schemeClr>
                </a:solidFill>
                <a:latin typeface="Century Gothic" panose="020B0502020202020204" pitchFamily="34" charset="0"/>
                <a:ea typeface="微软雅黑" panose="020B0503020204020204" pitchFamily="34" charset="-122"/>
                <a:sym typeface="Century Gothic" panose="020B0502020202020204" pitchFamily="34" charset="0"/>
              </a:rPr>
              <a:t>php</a:t>
            </a:r>
            <a:r>
              <a:rPr lang="zh-CN" altLang="en-US" sz="1800" dirty="0">
                <a:solidFill>
                  <a:schemeClr val="tx1">
                    <a:lumMod val="65000"/>
                    <a:lumOff val="35000"/>
                  </a:schemeClr>
                </a:solidFill>
                <a:latin typeface="Century Gothic" panose="020B0502020202020204" pitchFamily="34" charset="0"/>
                <a:ea typeface="微软雅黑" panose="020B0503020204020204" pitchFamily="34" charset="-122"/>
                <a:sym typeface="Century Gothic" panose="020B0502020202020204" pitchFamily="34" charset="0"/>
              </a:rPr>
              <a:t>技术进行编写而成。</a:t>
            </a:r>
            <a:endParaRPr lang="zh-CN" altLang="en-US" sz="1800" dirty="0">
              <a:solidFill>
                <a:schemeClr val="tx1">
                  <a:lumMod val="65000"/>
                  <a:lumOff val="3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4" name="组合 3"/>
          <p:cNvGrpSpPr/>
          <p:nvPr/>
        </p:nvGrpSpPr>
        <p:grpSpPr>
          <a:xfrm>
            <a:off x="579148" y="300650"/>
            <a:ext cx="6523125" cy="804664"/>
            <a:chOff x="140673" y="163294"/>
            <a:chExt cx="6523125" cy="804664"/>
          </a:xfrm>
        </p:grpSpPr>
        <p:pic>
          <p:nvPicPr>
            <p:cNvPr id="25" name="Picture 3" descr="C:\Users\Administrator\Desktop\微立体创业计划\005.png"/>
            <p:cNvPicPr>
              <a:picLocks noChangeAspect="1" noChangeArrowheads="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4" descr="C:\Users\Administrator\Desktop\微立体创业计划\004.png"/>
            <p:cNvPicPr>
              <a:picLocks noChangeAspect="1" noChangeArrowheads="1"/>
            </p:cNvPicPr>
            <p:nvPr/>
          </p:nvPicPr>
          <p:blipFill>
            <a:blip r:embed="rId5"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4649578" y="322798"/>
              <a:ext cx="2014220" cy="645160"/>
            </a:xfrm>
            <a:prstGeom prst="rect">
              <a:avLst/>
            </a:prstGeom>
          </p:spPr>
          <p:txBody>
            <a:bodyPr wrap="none">
              <a:spAutoFit/>
            </a:bodyPr>
            <a:p>
              <a:pPr defTabSz="1216025">
                <a:spcBef>
                  <a:spcPct val="20000"/>
                </a:spcBef>
              </a:pPr>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应用技术</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
        <p:nvSpPr>
          <p:cNvPr id="2" name="菱形 1"/>
          <p:cNvSpPr/>
          <p:nvPr/>
        </p:nvSpPr>
        <p:spPr>
          <a:xfrm>
            <a:off x="4351271" y="414203"/>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2</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6" name="TextBox 76"/>
          <p:cNvSpPr txBox="1"/>
          <p:nvPr/>
        </p:nvSpPr>
        <p:spPr>
          <a:xfrm>
            <a:off x="9054465" y="3749037"/>
            <a:ext cx="1883410" cy="368300"/>
          </a:xfrm>
          <a:prstGeom prst="rect">
            <a:avLst/>
          </a:prstGeom>
          <a:noFill/>
        </p:spPr>
        <p:txBody>
          <a:bodyPr wrap="square" rtlCol="0">
            <a:spAutoFit/>
          </a:bodyPr>
          <a:p>
            <a:pPr algn="l"/>
            <a:r>
              <a:rPr lang="zh-CN" altLang="en-US" sz="1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前端应用技术</a:t>
            </a:r>
            <a:endParaRPr lang="zh-CN" altLang="en-US" sz="1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9" name="文本框 8"/>
          <p:cNvSpPr txBox="1"/>
          <p:nvPr/>
        </p:nvSpPr>
        <p:spPr>
          <a:xfrm>
            <a:off x="8195945" y="4434202"/>
            <a:ext cx="3599815" cy="922020"/>
          </a:xfrm>
          <a:prstGeom prst="rect">
            <a:avLst/>
          </a:prstGeom>
          <a:noFill/>
        </p:spPr>
        <p:txBody>
          <a:bodyPr wrap="square" rtlCol="0">
            <a:spAutoFit/>
          </a:bodyPr>
          <a:p>
            <a:pPr algn="l" defTabSz="457200" fontAlgn="auto">
              <a:lnSpc>
                <a:spcPct val="150000"/>
              </a:lnSpc>
              <a:spcBef>
                <a:spcPct val="20000"/>
              </a:spcBef>
              <a:spcAft>
                <a:spcPts val="600"/>
              </a:spcAft>
              <a:buClr>
                <a:schemeClr val="accent1">
                  <a:lumMod val="75000"/>
                </a:schemeClr>
              </a:buClr>
              <a:buSzPct val="145000"/>
              <a:buFont typeface="Arial" panose="020B0604020202020204"/>
            </a:pPr>
            <a:r>
              <a:rPr lang="zh-CN" altLang="en-US" sz="1800" dirty="0">
                <a:solidFill>
                  <a:schemeClr val="tx1">
                    <a:lumMod val="65000"/>
                    <a:lumOff val="35000"/>
                  </a:schemeClr>
                </a:solidFill>
                <a:latin typeface="Century Gothic" panose="020B0502020202020204" pitchFamily="34" charset="0"/>
                <a:ea typeface="微软雅黑" panose="020B0503020204020204" pitchFamily="34" charset="-122"/>
                <a:sym typeface="Century Gothic" panose="020B0502020202020204" pitchFamily="34" charset="0"/>
              </a:rPr>
              <a:t>《智空会议室》项目后台的制作采用</a:t>
            </a:r>
            <a:r>
              <a:rPr lang="en-US" altLang="zh-CN" sz="1800" dirty="0">
                <a:solidFill>
                  <a:schemeClr val="tx1">
                    <a:lumMod val="65000"/>
                    <a:lumOff val="35000"/>
                  </a:schemeClr>
                </a:solidFill>
                <a:latin typeface="Century Gothic" panose="020B0502020202020204" pitchFamily="34" charset="0"/>
                <a:ea typeface="微软雅黑" panose="020B0503020204020204" pitchFamily="34" charset="-122"/>
                <a:sym typeface="Century Gothic" panose="020B0502020202020204" pitchFamily="34" charset="0"/>
              </a:rPr>
              <a:t>bootstr</a:t>
            </a:r>
            <a:r>
              <a:rPr lang="en-US" altLang="zh-CN" sz="1800" dirty="0">
                <a:solidFill>
                  <a:schemeClr val="tx1">
                    <a:lumMod val="65000"/>
                    <a:lumOff val="35000"/>
                  </a:schemeClr>
                </a:solidFill>
                <a:latin typeface="Century Gothic" panose="020B0502020202020204" pitchFamily="34" charset="0"/>
                <a:ea typeface="微软雅黑" panose="020B0503020204020204" pitchFamily="34" charset="-122"/>
                <a:sym typeface="Century Gothic" panose="020B0502020202020204" pitchFamily="34" charset="0"/>
              </a:rPr>
              <a:t>ap</a:t>
            </a:r>
            <a:r>
              <a:rPr lang="zh-CN" altLang="en-US" sz="1800" dirty="0">
                <a:solidFill>
                  <a:schemeClr val="tx1">
                    <a:lumMod val="65000"/>
                    <a:lumOff val="35000"/>
                  </a:schemeClr>
                </a:solidFill>
                <a:latin typeface="Century Gothic" panose="020B0502020202020204" pitchFamily="34" charset="0"/>
                <a:ea typeface="微软雅黑" panose="020B0503020204020204" pitchFamily="34" charset="-122"/>
                <a:sym typeface="Century Gothic" panose="020B0502020202020204" pitchFamily="34" charset="0"/>
              </a:rPr>
              <a:t>技术进行编写而成。</a:t>
            </a:r>
            <a:endParaRPr lang="zh-CN" altLang="en-US" sz="1800" dirty="0">
              <a:solidFill>
                <a:schemeClr val="tx1">
                  <a:lumMod val="65000"/>
                  <a:lumOff val="3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anim calcmode="lin" valueType="num">
                                      <p:cBhvr>
                                        <p:cTn id="12" dur="500" fill="hold"/>
                                        <p:tgtEl>
                                          <p:spTgt spid="47"/>
                                        </p:tgtEl>
                                        <p:attrNameLst>
                                          <p:attrName>ppt_x</p:attrName>
                                        </p:attrNameLst>
                                      </p:cBhvr>
                                      <p:tavLst>
                                        <p:tav tm="0">
                                          <p:val>
                                            <p:strVal val="#ppt_x"/>
                                          </p:val>
                                        </p:tav>
                                        <p:tav tm="100000">
                                          <p:val>
                                            <p:strVal val="#ppt_x"/>
                                          </p:val>
                                        </p:tav>
                                      </p:tavLst>
                                    </p:anim>
                                    <p:anim calcmode="lin" valueType="num">
                                      <p:cBhvr>
                                        <p:cTn id="13" dur="500" fill="hold"/>
                                        <p:tgtEl>
                                          <p:spTgt spid="4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anim calcmode="lin" valueType="num">
                                      <p:cBhvr>
                                        <p:cTn id="17" dur="500" fill="hold"/>
                                        <p:tgtEl>
                                          <p:spTgt spid="48"/>
                                        </p:tgtEl>
                                        <p:attrNameLst>
                                          <p:attrName>ppt_x</p:attrName>
                                        </p:attrNameLst>
                                      </p:cBhvr>
                                      <p:tavLst>
                                        <p:tav tm="0">
                                          <p:val>
                                            <p:strVal val="#ppt_x"/>
                                          </p:val>
                                        </p:tav>
                                        <p:tav tm="100000">
                                          <p:val>
                                            <p:strVal val="#ppt_x"/>
                                          </p:val>
                                        </p:tav>
                                      </p:tavLst>
                                    </p:anim>
                                    <p:anim calcmode="lin" valueType="num">
                                      <p:cBhvr>
                                        <p:cTn id="18" dur="500" fill="hold"/>
                                        <p:tgtEl>
                                          <p:spTgt spid="48"/>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2000"/>
                            </p:stCondLst>
                            <p:childTnLst>
                              <p:par>
                                <p:cTn id="33" presetID="52"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Scale>
                                      <p:cBhvr>
                                        <p:cTn id="35"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500" decel="50000" fill="hold">
                                          <p:stCondLst>
                                            <p:cond delay="0"/>
                                          </p:stCondLst>
                                        </p:cTn>
                                        <p:tgtEl>
                                          <p:spTgt spid="12"/>
                                        </p:tgtEl>
                                        <p:attrNameLst>
                                          <p:attrName>ppt_x</p:attrName>
                                          <p:attrName>ppt_y</p:attrName>
                                        </p:attrNameLst>
                                      </p:cBhvr>
                                    </p:animMotion>
                                    <p:animEffect transition="in" filter="fade">
                                      <p:cBhvr>
                                        <p:cTn id="37" dur="500"/>
                                        <p:tgtEl>
                                          <p:spTgt spid="12"/>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Effect transition="in" filter="fade">
                                      <p:cBhvr>
                                        <p:cTn id="43" dur="500"/>
                                        <p:tgtEl>
                                          <p:spTgt spid="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par>
                          <p:cTn id="47" fill="hold">
                            <p:stCondLst>
                              <p:cond delay="30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47" grpId="0"/>
      <p:bldP spid="48" grpId="0"/>
      <p:bldP spid="12" grpId="0" bldLvl="0" animBg="1"/>
      <p:bldP spid="13" grpId="0"/>
      <p:bldP spid="14" grpId="0"/>
      <p:bldP spid="2" grpId="0" bldLvl="0" animBg="1"/>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79148" y="300650"/>
            <a:ext cx="6720610" cy="804029"/>
            <a:chOff x="140673" y="163294"/>
            <a:chExt cx="6720610" cy="804029"/>
          </a:xfrm>
        </p:grpSpPr>
        <p:pic>
          <p:nvPicPr>
            <p:cNvPr id="31"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矩形 32"/>
            <p:cNvSpPr/>
            <p:nvPr/>
          </p:nvSpPr>
          <p:spPr>
            <a:xfrm>
              <a:off x="4847063" y="322163"/>
              <a:ext cx="2014220" cy="645160"/>
            </a:xfrm>
            <a:prstGeom prst="rect">
              <a:avLst/>
            </a:prstGeom>
          </p:spPr>
          <p:txBody>
            <a:bodyPr wrap="none">
              <a:spAutoFit/>
            </a:bodyPr>
            <a:lstStyle/>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业务模式</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
        <p:nvSpPr>
          <p:cNvPr id="6" name="菱形 5"/>
          <p:cNvSpPr/>
          <p:nvPr/>
        </p:nvSpPr>
        <p:spPr>
          <a:xfrm>
            <a:off x="4548756" y="414203"/>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3</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44" name="矩形 3"/>
          <p:cNvSpPr>
            <a:spLocks noChangeArrowheads="1"/>
          </p:cNvSpPr>
          <p:nvPr/>
        </p:nvSpPr>
        <p:spPr bwMode="auto">
          <a:xfrm>
            <a:off x="413976" y="947086"/>
            <a:ext cx="184712"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31" tIns="45716" rIns="91431" bIns="45716">
            <a:spAutoFit/>
          </a:bodyPr>
          <a:p>
            <a:endParaRPr lang="zh-CN" altLang="en-US" sz="2000" b="1" dirty="0">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45" name="六边形 144"/>
          <p:cNvSpPr/>
          <p:nvPr/>
        </p:nvSpPr>
        <p:spPr>
          <a:xfrm>
            <a:off x="1426033" y="2646375"/>
            <a:ext cx="1801837" cy="505952"/>
          </a:xfrm>
          <a:prstGeom prst="hexagon">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46" name="六边形 145"/>
          <p:cNvSpPr/>
          <p:nvPr/>
        </p:nvSpPr>
        <p:spPr>
          <a:xfrm>
            <a:off x="5089214" y="2600655"/>
            <a:ext cx="1801837" cy="505952"/>
          </a:xfrm>
          <a:prstGeom prst="hexagon">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48" name="六边形 147"/>
          <p:cNvSpPr/>
          <p:nvPr/>
        </p:nvSpPr>
        <p:spPr>
          <a:xfrm>
            <a:off x="8650464" y="2600655"/>
            <a:ext cx="1801837" cy="505952"/>
          </a:xfrm>
          <a:prstGeom prst="hexagon">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61" name="等腰三角形 15"/>
          <p:cNvSpPr>
            <a:spLocks noChangeArrowheads="1"/>
          </p:cNvSpPr>
          <p:nvPr/>
        </p:nvSpPr>
        <p:spPr bwMode="auto">
          <a:xfrm flipV="1">
            <a:off x="2183105" y="2041481"/>
            <a:ext cx="287338" cy="192087"/>
          </a:xfrm>
          <a:prstGeom prst="triangle">
            <a:avLst>
              <a:gd name="adj" fmla="val 50000"/>
            </a:avLst>
          </a:prstGeom>
          <a:solidFill>
            <a:srgbClr val="005EAC"/>
          </a:solidFill>
          <a:ln>
            <a:noFill/>
          </a:ln>
        </p:spPr>
        <p:txBody>
          <a:bodyPr anchor="ctr"/>
          <a:p>
            <a:pPr algn="ctr"/>
            <a:endParaRPr lang="zh-CN" altLang="zh-CN" sz="240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62" name="等腰三角形 26"/>
          <p:cNvSpPr>
            <a:spLocks noChangeArrowheads="1"/>
          </p:cNvSpPr>
          <p:nvPr/>
        </p:nvSpPr>
        <p:spPr bwMode="auto">
          <a:xfrm flipV="1">
            <a:off x="5846922" y="2041481"/>
            <a:ext cx="287337" cy="192087"/>
          </a:xfrm>
          <a:prstGeom prst="triangle">
            <a:avLst>
              <a:gd name="adj" fmla="val 50000"/>
            </a:avLst>
          </a:prstGeom>
          <a:solidFill>
            <a:srgbClr val="005EAC"/>
          </a:solidFill>
          <a:ln>
            <a:noFill/>
          </a:ln>
        </p:spPr>
        <p:txBody>
          <a:bodyPr anchor="ctr"/>
          <a:p>
            <a:pPr algn="ctr"/>
            <a:endParaRPr lang="zh-CN" altLang="zh-CN" sz="240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64" name="等腰三角形 38"/>
          <p:cNvSpPr>
            <a:spLocks noChangeArrowheads="1"/>
          </p:cNvSpPr>
          <p:nvPr/>
        </p:nvSpPr>
        <p:spPr bwMode="auto">
          <a:xfrm flipV="1">
            <a:off x="9408195" y="2041481"/>
            <a:ext cx="287338" cy="192087"/>
          </a:xfrm>
          <a:prstGeom prst="triangle">
            <a:avLst>
              <a:gd name="adj" fmla="val 50000"/>
            </a:avLst>
          </a:prstGeom>
          <a:solidFill>
            <a:srgbClr val="005EAC"/>
          </a:solidFill>
          <a:ln>
            <a:noFill/>
          </a:ln>
        </p:spPr>
        <p:txBody>
          <a:bodyPr anchor="ctr"/>
          <a:p>
            <a:pPr algn="ctr"/>
            <a:endParaRPr lang="zh-CN" altLang="zh-CN" sz="240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65" name="Rectangle 59"/>
          <p:cNvSpPr>
            <a:spLocks noChangeArrowheads="1"/>
          </p:cNvSpPr>
          <p:nvPr/>
        </p:nvSpPr>
        <p:spPr bwMode="auto">
          <a:xfrm>
            <a:off x="1358900" y="3948430"/>
            <a:ext cx="29349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1.</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按时间</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查询空闲会议室</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66" name="Rectangle 60"/>
          <p:cNvSpPr>
            <a:spLocks noChangeArrowheads="1"/>
          </p:cNvSpPr>
          <p:nvPr/>
        </p:nvSpPr>
        <p:spPr bwMode="auto">
          <a:xfrm>
            <a:off x="1321093" y="2692817"/>
            <a:ext cx="201295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ctr"/>
            <a:r>
              <a:rPr lang="zh-CN" altLang="en-US" sz="2100" b="1">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rPr>
              <a:t>领导</a:t>
            </a:r>
            <a:endParaRPr lang="zh-CN" altLang="en-US" sz="2100" b="1">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69" name="Rectangle 59"/>
          <p:cNvSpPr>
            <a:spLocks noChangeArrowheads="1"/>
          </p:cNvSpPr>
          <p:nvPr/>
        </p:nvSpPr>
        <p:spPr bwMode="auto">
          <a:xfrm>
            <a:off x="4740910" y="1346835"/>
            <a:ext cx="2708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zh-CN" altLang="en-US" sz="2400" b="1">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人员组织框架</a:t>
            </a:r>
            <a:endParaRPr lang="zh-CN" altLang="en-US" sz="2400" b="1">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70" name="Rectangle 60"/>
          <p:cNvSpPr>
            <a:spLocks noChangeArrowheads="1"/>
          </p:cNvSpPr>
          <p:nvPr/>
        </p:nvSpPr>
        <p:spPr bwMode="auto">
          <a:xfrm>
            <a:off x="4993774" y="2646462"/>
            <a:ext cx="201295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sz="2100" b="1">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rPr>
              <a:t>员工</a:t>
            </a:r>
            <a:endParaRPr lang="zh-CN" altLang="en-US" sz="2100" b="1">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78" name="Rectangle 60"/>
          <p:cNvSpPr>
            <a:spLocks noChangeArrowheads="1"/>
          </p:cNvSpPr>
          <p:nvPr/>
        </p:nvSpPr>
        <p:spPr bwMode="auto">
          <a:xfrm>
            <a:off x="8544272" y="2647097"/>
            <a:ext cx="201295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ctr"/>
            <a:r>
              <a:rPr lang="zh-CN" altLang="en-US" sz="2100" b="1">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rPr>
              <a:t>管理员</a:t>
            </a:r>
            <a:endParaRPr lang="zh-CN" altLang="en-US" sz="2100" b="1">
              <a:solidFill>
                <a:schemeClr val="bg1"/>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69" name="组合 68"/>
          <p:cNvGrpSpPr/>
          <p:nvPr/>
        </p:nvGrpSpPr>
        <p:grpSpPr>
          <a:xfrm>
            <a:off x="579148" y="300650"/>
            <a:ext cx="1057565" cy="779473"/>
            <a:chOff x="140673" y="163294"/>
            <a:chExt cx="1057565" cy="779473"/>
          </a:xfrm>
        </p:grpSpPr>
        <p:pic>
          <p:nvPicPr>
            <p:cNvPr id="70"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2" name="Rectangle 59"/>
          <p:cNvSpPr>
            <a:spLocks noChangeArrowheads="1"/>
          </p:cNvSpPr>
          <p:nvPr/>
        </p:nvSpPr>
        <p:spPr bwMode="auto">
          <a:xfrm>
            <a:off x="5003800" y="3948430"/>
            <a:ext cx="21831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1.</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查看可参加会议</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3" name="Rectangle 59"/>
          <p:cNvSpPr>
            <a:spLocks noChangeArrowheads="1"/>
          </p:cNvSpPr>
          <p:nvPr/>
        </p:nvSpPr>
        <p:spPr bwMode="auto">
          <a:xfrm>
            <a:off x="1719978" y="5397877"/>
            <a:ext cx="176688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p>
            <a:pPr algn="ctr"/>
            <a:r>
              <a:rPr lang="zh-CN" altLang="en-US" sz="14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自行报名需审核</a:t>
            </a:r>
            <a:endParaRPr lang="zh-CN" altLang="en-US" sz="14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4" name="Rectangle 59"/>
          <p:cNvSpPr>
            <a:spLocks noChangeArrowheads="1"/>
          </p:cNvSpPr>
          <p:nvPr/>
        </p:nvSpPr>
        <p:spPr bwMode="auto">
          <a:xfrm>
            <a:off x="1358900" y="4316730"/>
            <a:ext cx="24898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2.</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对会议室进行预约</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5" name="Rectangle 59"/>
          <p:cNvSpPr>
            <a:spLocks noChangeArrowheads="1"/>
          </p:cNvSpPr>
          <p:nvPr/>
        </p:nvSpPr>
        <p:spPr bwMode="auto">
          <a:xfrm>
            <a:off x="1254125" y="4685030"/>
            <a:ext cx="24898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3.</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对会议进行审核</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6" name="左大括号 25"/>
          <p:cNvSpPr/>
          <p:nvPr/>
        </p:nvSpPr>
        <p:spPr>
          <a:xfrm>
            <a:off x="1482725" y="509143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27" name="Rectangle 59"/>
          <p:cNvSpPr>
            <a:spLocks noChangeArrowheads="1"/>
          </p:cNvSpPr>
          <p:nvPr/>
        </p:nvSpPr>
        <p:spPr bwMode="auto">
          <a:xfrm>
            <a:off x="85725" y="5394960"/>
            <a:ext cx="11684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zh-CN" altLang="en-US" sz="14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会议类型</a:t>
            </a:r>
            <a:endParaRPr lang="zh-CN" altLang="en-US" sz="14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8" name="Rectangle 59"/>
          <p:cNvSpPr>
            <a:spLocks noChangeArrowheads="1"/>
          </p:cNvSpPr>
          <p:nvPr/>
        </p:nvSpPr>
        <p:spPr bwMode="auto">
          <a:xfrm>
            <a:off x="1719978" y="5053072"/>
            <a:ext cx="176688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p>
            <a:pPr algn="ctr"/>
            <a:r>
              <a:rPr lang="zh-CN" altLang="en-US" sz="14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公开</a:t>
            </a:r>
            <a:endParaRPr lang="zh-CN" altLang="en-US" sz="14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9" name="Rectangle 59"/>
          <p:cNvSpPr>
            <a:spLocks noChangeArrowheads="1"/>
          </p:cNvSpPr>
          <p:nvPr/>
        </p:nvSpPr>
        <p:spPr bwMode="auto">
          <a:xfrm>
            <a:off x="1719978" y="5788402"/>
            <a:ext cx="176688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p>
            <a:pPr algn="ctr"/>
            <a:r>
              <a:rPr lang="zh-CN" altLang="en-US" sz="14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自行报名无需审核</a:t>
            </a:r>
            <a:endParaRPr lang="zh-CN" altLang="en-US" sz="14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34" name="Rectangle 59"/>
          <p:cNvSpPr>
            <a:spLocks noChangeArrowheads="1"/>
          </p:cNvSpPr>
          <p:nvPr/>
        </p:nvSpPr>
        <p:spPr bwMode="auto">
          <a:xfrm>
            <a:off x="5089525" y="4316730"/>
            <a:ext cx="25158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2.</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对会议进行自主报名</a:t>
            </a:r>
            <a:endPar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35" name="Rectangle 59"/>
          <p:cNvSpPr>
            <a:spLocks noChangeArrowheads="1"/>
          </p:cNvSpPr>
          <p:nvPr/>
        </p:nvSpPr>
        <p:spPr bwMode="auto">
          <a:xfrm>
            <a:off x="4824730" y="4685030"/>
            <a:ext cx="2362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3.</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查看历史会议</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36" name="Rectangle 59"/>
          <p:cNvSpPr>
            <a:spLocks noChangeArrowheads="1"/>
          </p:cNvSpPr>
          <p:nvPr/>
        </p:nvSpPr>
        <p:spPr bwMode="auto">
          <a:xfrm>
            <a:off x="1254125" y="6245225"/>
            <a:ext cx="23622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4.</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对历史会议记录</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进行</a:t>
            </a: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excel</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表格导出</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37" name="Rectangle 59"/>
          <p:cNvSpPr>
            <a:spLocks noChangeArrowheads="1"/>
          </p:cNvSpPr>
          <p:nvPr/>
        </p:nvSpPr>
        <p:spPr bwMode="auto">
          <a:xfrm>
            <a:off x="8400415" y="3948430"/>
            <a:ext cx="285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1.</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对用户信息进行管理</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38" name="Rectangle 59"/>
          <p:cNvSpPr>
            <a:spLocks noChangeArrowheads="1"/>
          </p:cNvSpPr>
          <p:nvPr/>
        </p:nvSpPr>
        <p:spPr bwMode="auto">
          <a:xfrm>
            <a:off x="8400415" y="4316730"/>
            <a:ext cx="285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2.</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添加新的会议室信息</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2" name="Rectangle 59"/>
          <p:cNvSpPr>
            <a:spLocks noChangeArrowheads="1"/>
          </p:cNvSpPr>
          <p:nvPr/>
        </p:nvSpPr>
        <p:spPr bwMode="auto">
          <a:xfrm>
            <a:off x="8545195" y="4685030"/>
            <a:ext cx="31965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3.</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对会议信息进行添加及修改</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3" name="Rectangle 59"/>
          <p:cNvSpPr>
            <a:spLocks noChangeArrowheads="1"/>
          </p:cNvSpPr>
          <p:nvPr/>
        </p:nvSpPr>
        <p:spPr bwMode="auto">
          <a:xfrm>
            <a:off x="7931785" y="5091430"/>
            <a:ext cx="304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4.</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发送系统消息</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 name="Rectangle 59"/>
          <p:cNvSpPr>
            <a:spLocks noChangeArrowheads="1"/>
          </p:cNvSpPr>
          <p:nvPr/>
        </p:nvSpPr>
        <p:spPr bwMode="auto">
          <a:xfrm>
            <a:off x="8126730" y="5459730"/>
            <a:ext cx="285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en-US" altLang="zh-CN"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5.</a:t>
            </a:r>
            <a:r>
              <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rPr>
              <a:t>对注册信息审核</a:t>
            </a:r>
            <a:endParaRPr lang="zh-CN" altLang="en-US" sz="1800" b="1">
              <a:solidFill>
                <a:schemeClr val="tx1">
                  <a:lumMod val="75000"/>
                  <a:lumOff val="25000"/>
                </a:schemeClr>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6" presetClass="entr" presetSubtype="21" fill="hold" grpId="2" nodeType="afterEffect" nodePh="1">
                                  <p:endCondLst>
                                    <p:cond evt="begin" delay="0">
                                      <p:tn val="11"/>
                                    </p:cond>
                                  </p:endCondLst>
                                  <p:childTnLst>
                                    <p:set>
                                      <p:cBhvr>
                                        <p:cTn id="12" dur="1" fill="hold">
                                          <p:stCondLst>
                                            <p:cond delay="0"/>
                                          </p:stCondLst>
                                        </p:cTn>
                                        <p:tgtEl>
                                          <p:spTgt spid="144"/>
                                        </p:tgtEl>
                                        <p:attrNameLst>
                                          <p:attrName>style.visibility</p:attrName>
                                        </p:attrNameLst>
                                      </p:cBhvr>
                                      <p:to>
                                        <p:strVal val="visible"/>
                                      </p:to>
                                    </p:set>
                                    <p:animEffect transition="in" filter="barn(inVertical)">
                                      <p:cBhvr>
                                        <p:cTn id="13" dur="500"/>
                                        <p:tgtEl>
                                          <p:spTgt spid="144"/>
                                        </p:tgtEl>
                                      </p:cBhvr>
                                    </p:animEffect>
                                  </p:childTnLst>
                                </p:cTn>
                              </p:par>
                            </p:childTnLst>
                          </p:cTn>
                        </p:par>
                        <p:par>
                          <p:cTn id="14" fill="hold">
                            <p:stCondLst>
                              <p:cond delay="1000"/>
                            </p:stCondLst>
                            <p:childTnLst>
                              <p:par>
                                <p:cTn id="15" presetID="22" presetClass="entr" presetSubtype="1" fill="hold" grpId="7" nodeType="afterEffect">
                                  <p:childTnLst>
                                    <p:set>
                                      <p:cBhvr>
                                        <p:cTn id="16" dur="1" fill="hold">
                                          <p:stCondLst>
                                            <p:cond delay="0"/>
                                          </p:stCondLst>
                                        </p:cTn>
                                        <p:tgtEl>
                                          <p:spTgt spid="161"/>
                                        </p:tgtEl>
                                        <p:attrNameLst>
                                          <p:attrName>style.visibility</p:attrName>
                                        </p:attrNameLst>
                                      </p:cBhvr>
                                      <p:to>
                                        <p:strVal val="visible"/>
                                      </p:to>
                                    </p:set>
                                    <p:animEffect transition="in" filter="wipe(up)">
                                      <p:cBhvr>
                                        <p:cTn id="17" dur="250"/>
                                        <p:tgtEl>
                                          <p:spTgt spid="161"/>
                                        </p:tgtEl>
                                      </p:cBhvr>
                                    </p:animEffect>
                                  </p:childTnLst>
                                </p:cTn>
                              </p:par>
                            </p:childTnLst>
                          </p:cTn>
                        </p:par>
                        <p:par>
                          <p:cTn id="18" fill="hold">
                            <p:stCondLst>
                              <p:cond delay="1500"/>
                            </p:stCondLst>
                            <p:childTnLst>
                              <p:par>
                                <p:cTn id="19" presetID="2" presetClass="entr" presetSubtype="8" fill="hold" grpId="3" nodeType="afterEffect">
                                  <p:childTnLst>
                                    <p:set>
                                      <p:cBhvr>
                                        <p:cTn id="20" dur="1" fill="hold">
                                          <p:stCondLst>
                                            <p:cond delay="0"/>
                                          </p:stCondLst>
                                        </p:cTn>
                                        <p:tgtEl>
                                          <p:spTgt spid="145"/>
                                        </p:tgtEl>
                                        <p:attrNameLst>
                                          <p:attrName>style.visibility</p:attrName>
                                        </p:attrNameLst>
                                      </p:cBhvr>
                                      <p:to>
                                        <p:strVal val="visible"/>
                                      </p:to>
                                    </p:set>
                                    <p:anim calcmode="lin" valueType="num">
                                      <p:cBhvr additive="base">
                                        <p:cTn id="21" dur="500" fill="hold"/>
                                        <p:tgtEl>
                                          <p:spTgt spid="145"/>
                                        </p:tgtEl>
                                        <p:attrNameLst>
                                          <p:attrName>ppt_x</p:attrName>
                                        </p:attrNameLst>
                                      </p:cBhvr>
                                      <p:tavLst>
                                        <p:tav tm="0">
                                          <p:val>
                                            <p:strVal val="0-#ppt_w/2"/>
                                          </p:val>
                                        </p:tav>
                                        <p:tav tm="100000">
                                          <p:val>
                                            <p:strVal val="#ppt_x"/>
                                          </p:val>
                                        </p:tav>
                                      </p:tavLst>
                                    </p:anim>
                                    <p:anim calcmode="lin" valueType="num">
                                      <p:cBhvr additive="base">
                                        <p:cTn id="22" dur="500" fill="hold"/>
                                        <p:tgtEl>
                                          <p:spTgt spid="14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1" fill="hold" grpId="12" nodeType="afterEffect">
                                  <p:childTnLst>
                                    <p:set>
                                      <p:cBhvr>
                                        <p:cTn id="25" dur="1" fill="hold">
                                          <p:stCondLst>
                                            <p:cond delay="0"/>
                                          </p:stCondLst>
                                        </p:cTn>
                                        <p:tgtEl>
                                          <p:spTgt spid="166"/>
                                        </p:tgtEl>
                                        <p:attrNameLst>
                                          <p:attrName>style.visibility</p:attrName>
                                        </p:attrNameLst>
                                      </p:cBhvr>
                                      <p:to>
                                        <p:strVal val="visible"/>
                                      </p:to>
                                    </p:set>
                                    <p:animEffect transition="in" filter="wipe(up)">
                                      <p:cBhvr>
                                        <p:cTn id="26" dur="500"/>
                                        <p:tgtEl>
                                          <p:spTgt spid="166"/>
                                        </p:tgtEl>
                                      </p:cBhvr>
                                    </p:animEffect>
                                  </p:childTnLst>
                                </p:cTn>
                              </p:par>
                              <p:par>
                                <p:cTn id="27" presetID="22" presetClass="entr" presetSubtype="1" fill="hold" grpId="11" nodeType="withEffect">
                                  <p:childTnLst>
                                    <p:set>
                                      <p:cBhvr>
                                        <p:cTn id="28" dur="1" fill="hold">
                                          <p:stCondLst>
                                            <p:cond delay="0"/>
                                          </p:stCondLst>
                                        </p:cTn>
                                        <p:tgtEl>
                                          <p:spTgt spid="165"/>
                                        </p:tgtEl>
                                        <p:attrNameLst>
                                          <p:attrName>style.visibility</p:attrName>
                                        </p:attrNameLst>
                                      </p:cBhvr>
                                      <p:to>
                                        <p:strVal val="visible"/>
                                      </p:to>
                                    </p:set>
                                    <p:animEffect transition="in" filter="wipe(up)">
                                      <p:cBhvr>
                                        <p:cTn id="29" dur="500"/>
                                        <p:tgtEl>
                                          <p:spTgt spid="165"/>
                                        </p:tgtEl>
                                      </p:cBhvr>
                                    </p:animEffect>
                                  </p:childTnLst>
                                </p:cTn>
                              </p:par>
                            </p:childTnLst>
                          </p:cTn>
                        </p:par>
                        <p:par>
                          <p:cTn id="30" fill="hold">
                            <p:stCondLst>
                              <p:cond delay="2500"/>
                            </p:stCondLst>
                            <p:childTnLst>
                              <p:par>
                                <p:cTn id="31" presetID="22" presetClass="entr" presetSubtype="1" fill="hold" grpId="8" nodeType="afterEffect">
                                  <p:childTnLst>
                                    <p:set>
                                      <p:cBhvr>
                                        <p:cTn id="32" dur="1" fill="hold">
                                          <p:stCondLst>
                                            <p:cond delay="0"/>
                                          </p:stCondLst>
                                        </p:cTn>
                                        <p:tgtEl>
                                          <p:spTgt spid="162"/>
                                        </p:tgtEl>
                                        <p:attrNameLst>
                                          <p:attrName>style.visibility</p:attrName>
                                        </p:attrNameLst>
                                      </p:cBhvr>
                                      <p:to>
                                        <p:strVal val="visible"/>
                                      </p:to>
                                    </p:set>
                                    <p:animEffect transition="in" filter="wipe(up)">
                                      <p:cBhvr>
                                        <p:cTn id="33" dur="250"/>
                                        <p:tgtEl>
                                          <p:spTgt spid="162"/>
                                        </p:tgtEl>
                                      </p:cBhvr>
                                    </p:animEffect>
                                  </p:childTnLst>
                                </p:cTn>
                              </p:par>
                            </p:childTnLst>
                          </p:cTn>
                        </p:par>
                        <p:par>
                          <p:cTn id="34" fill="hold">
                            <p:stCondLst>
                              <p:cond delay="3000"/>
                            </p:stCondLst>
                            <p:childTnLst>
                              <p:par>
                                <p:cTn id="35" presetID="2" presetClass="entr" presetSubtype="8" fill="hold" grpId="4" nodeType="afterEffect">
                                  <p:childTnLst>
                                    <p:set>
                                      <p:cBhvr>
                                        <p:cTn id="36" dur="1" fill="hold">
                                          <p:stCondLst>
                                            <p:cond delay="0"/>
                                          </p:stCondLst>
                                        </p:cTn>
                                        <p:tgtEl>
                                          <p:spTgt spid="146"/>
                                        </p:tgtEl>
                                        <p:attrNameLst>
                                          <p:attrName>style.visibility</p:attrName>
                                        </p:attrNameLst>
                                      </p:cBhvr>
                                      <p:to>
                                        <p:strVal val="visible"/>
                                      </p:to>
                                    </p:set>
                                    <p:anim calcmode="lin" valueType="num">
                                      <p:cBhvr additive="base">
                                        <p:cTn id="37" dur="500" fill="hold"/>
                                        <p:tgtEl>
                                          <p:spTgt spid="146"/>
                                        </p:tgtEl>
                                        <p:attrNameLst>
                                          <p:attrName>ppt_x</p:attrName>
                                        </p:attrNameLst>
                                      </p:cBhvr>
                                      <p:tavLst>
                                        <p:tav tm="0">
                                          <p:val>
                                            <p:strVal val="0-#ppt_w/2"/>
                                          </p:val>
                                        </p:tav>
                                        <p:tav tm="100000">
                                          <p:val>
                                            <p:strVal val="#ppt_x"/>
                                          </p:val>
                                        </p:tav>
                                      </p:tavLst>
                                    </p:anim>
                                    <p:anim calcmode="lin" valueType="num">
                                      <p:cBhvr additive="base">
                                        <p:cTn id="38" dur="500" fill="hold"/>
                                        <p:tgtEl>
                                          <p:spTgt spid="146"/>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2" presetClass="entr" presetSubtype="1" fill="hold" grpId="16" nodeType="afterEffect">
                                  <p:childTnLst>
                                    <p:set>
                                      <p:cBhvr>
                                        <p:cTn id="41" dur="1" fill="hold">
                                          <p:stCondLst>
                                            <p:cond delay="0"/>
                                          </p:stCondLst>
                                        </p:cTn>
                                        <p:tgtEl>
                                          <p:spTgt spid="170"/>
                                        </p:tgtEl>
                                        <p:attrNameLst>
                                          <p:attrName>style.visibility</p:attrName>
                                        </p:attrNameLst>
                                      </p:cBhvr>
                                      <p:to>
                                        <p:strVal val="visible"/>
                                      </p:to>
                                    </p:set>
                                    <p:animEffect transition="in" filter="wipe(up)">
                                      <p:cBhvr>
                                        <p:cTn id="42" dur="500"/>
                                        <p:tgtEl>
                                          <p:spTgt spid="170"/>
                                        </p:tgtEl>
                                      </p:cBhvr>
                                    </p:animEffect>
                                  </p:childTnLst>
                                </p:cTn>
                              </p:par>
                              <p:par>
                                <p:cTn id="43" presetID="22" presetClass="entr" presetSubtype="1" fill="hold" grpId="15" nodeType="withEffect">
                                  <p:childTnLst>
                                    <p:set>
                                      <p:cBhvr>
                                        <p:cTn id="44" dur="1" fill="hold">
                                          <p:stCondLst>
                                            <p:cond delay="0"/>
                                          </p:stCondLst>
                                        </p:cTn>
                                        <p:tgtEl>
                                          <p:spTgt spid="169"/>
                                        </p:tgtEl>
                                        <p:attrNameLst>
                                          <p:attrName>style.visibility</p:attrName>
                                        </p:attrNameLst>
                                      </p:cBhvr>
                                      <p:to>
                                        <p:strVal val="visible"/>
                                      </p:to>
                                    </p:set>
                                    <p:animEffect transition="in" filter="wipe(up)">
                                      <p:cBhvr>
                                        <p:cTn id="45" dur="500"/>
                                        <p:tgtEl>
                                          <p:spTgt spid="169"/>
                                        </p:tgtEl>
                                      </p:cBhvr>
                                    </p:animEffect>
                                  </p:childTnLst>
                                </p:cTn>
                              </p:par>
                            </p:childTnLst>
                          </p:cTn>
                        </p:par>
                        <p:par>
                          <p:cTn id="46" fill="hold">
                            <p:stCondLst>
                              <p:cond delay="4000"/>
                            </p:stCondLst>
                            <p:childTnLst>
                              <p:par>
                                <p:cTn id="47" presetID="22" presetClass="entr" presetSubtype="1" fill="hold" grpId="10" nodeType="afterEffect">
                                  <p:childTnLst>
                                    <p:set>
                                      <p:cBhvr>
                                        <p:cTn id="48" dur="1" fill="hold">
                                          <p:stCondLst>
                                            <p:cond delay="0"/>
                                          </p:stCondLst>
                                        </p:cTn>
                                        <p:tgtEl>
                                          <p:spTgt spid="164"/>
                                        </p:tgtEl>
                                        <p:attrNameLst>
                                          <p:attrName>style.visibility</p:attrName>
                                        </p:attrNameLst>
                                      </p:cBhvr>
                                      <p:to>
                                        <p:strVal val="visible"/>
                                      </p:to>
                                    </p:set>
                                    <p:animEffect transition="in" filter="wipe(up)">
                                      <p:cBhvr>
                                        <p:cTn id="49" dur="250"/>
                                        <p:tgtEl>
                                          <p:spTgt spid="164"/>
                                        </p:tgtEl>
                                      </p:cBhvr>
                                    </p:animEffect>
                                  </p:childTnLst>
                                </p:cTn>
                              </p:par>
                            </p:childTnLst>
                          </p:cTn>
                        </p:par>
                        <p:par>
                          <p:cTn id="50" fill="hold">
                            <p:stCondLst>
                              <p:cond delay="4500"/>
                            </p:stCondLst>
                            <p:childTnLst>
                              <p:par>
                                <p:cTn id="51" presetID="2" presetClass="entr" presetSubtype="8" fill="hold" grpId="6" nodeType="afterEffect">
                                  <p:childTnLst>
                                    <p:set>
                                      <p:cBhvr>
                                        <p:cTn id="52" dur="1" fill="hold">
                                          <p:stCondLst>
                                            <p:cond delay="0"/>
                                          </p:stCondLst>
                                        </p:cTn>
                                        <p:tgtEl>
                                          <p:spTgt spid="148"/>
                                        </p:tgtEl>
                                        <p:attrNameLst>
                                          <p:attrName>style.visibility</p:attrName>
                                        </p:attrNameLst>
                                      </p:cBhvr>
                                      <p:to>
                                        <p:strVal val="visible"/>
                                      </p:to>
                                    </p:set>
                                    <p:anim calcmode="lin" valueType="num">
                                      <p:cBhvr additive="base">
                                        <p:cTn id="53" dur="500" fill="hold"/>
                                        <p:tgtEl>
                                          <p:spTgt spid="148"/>
                                        </p:tgtEl>
                                        <p:attrNameLst>
                                          <p:attrName>ppt_x</p:attrName>
                                        </p:attrNameLst>
                                      </p:cBhvr>
                                      <p:tavLst>
                                        <p:tav tm="0">
                                          <p:val>
                                            <p:strVal val="0-#ppt_w/2"/>
                                          </p:val>
                                        </p:tav>
                                        <p:tav tm="100000">
                                          <p:val>
                                            <p:strVal val="#ppt_x"/>
                                          </p:val>
                                        </p:tav>
                                      </p:tavLst>
                                    </p:anim>
                                    <p:anim calcmode="lin" valueType="num">
                                      <p:cBhvr additive="base">
                                        <p:cTn id="54" dur="500" fill="hold"/>
                                        <p:tgtEl>
                                          <p:spTgt spid="148"/>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22" presetClass="entr" presetSubtype="1" fill="hold" grpId="24" nodeType="afterEffect">
                                  <p:childTnLst>
                                    <p:set>
                                      <p:cBhvr>
                                        <p:cTn id="57" dur="1" fill="hold">
                                          <p:stCondLst>
                                            <p:cond delay="0"/>
                                          </p:stCondLst>
                                        </p:cTn>
                                        <p:tgtEl>
                                          <p:spTgt spid="178"/>
                                        </p:tgtEl>
                                        <p:attrNameLst>
                                          <p:attrName>style.visibility</p:attrName>
                                        </p:attrNameLst>
                                      </p:cBhvr>
                                      <p:to>
                                        <p:strVal val="visible"/>
                                      </p:to>
                                    </p:set>
                                    <p:animEffect transition="in" filter="wipe(up)">
                                      <p:cBhvr>
                                        <p:cTn id="58" dur="500"/>
                                        <p:tgtEl>
                                          <p:spTgt spid="178"/>
                                        </p:tgtEl>
                                      </p:cBhvr>
                                    </p:animEffect>
                                  </p:childTnLst>
                                </p:cTn>
                              </p:par>
                              <p:par>
                                <p:cTn id="59" presetID="22" presetClass="entr" presetSubtype="1" fill="hold" grpId="23" nodeType="withEffect">
                                  <p:childTnLst>
                                    <p:set>
                                      <p:cBhvr>
                                        <p:cTn id="60" dur="1" fill="hold">
                                          <p:stCondLst>
                                            <p:cond delay="0"/>
                                          </p:stCondLst>
                                        </p:cTn>
                                        <p:tgtEl>
                                          <p:spTgt spid="22"/>
                                        </p:tgtEl>
                                        <p:attrNameLst>
                                          <p:attrName>style.visibility</p:attrName>
                                        </p:attrNameLst>
                                      </p:cBhvr>
                                      <p:to>
                                        <p:strVal val="visible"/>
                                      </p:to>
                                    </p:set>
                                    <p:animEffect transition="in" filter="wipe(up)">
                                      <p:cBhvr>
                                        <p:cTn id="61" dur="500"/>
                                        <p:tgtEl>
                                          <p:spTgt spid="22"/>
                                        </p:tgtEl>
                                      </p:cBhvr>
                                    </p:animEffect>
                                  </p:childTnLst>
                                </p:cTn>
                              </p:par>
                              <p:par>
                                <p:cTn id="62" presetID="22" presetClass="entr" presetSubtype="1" fill="hold" grpId="23" nodeType="withEffect">
                                  <p:childTnLst>
                                    <p:set>
                                      <p:cBhvr>
                                        <p:cTn id="63" dur="1" fill="hold">
                                          <p:stCondLst>
                                            <p:cond delay="0"/>
                                          </p:stCondLst>
                                        </p:cTn>
                                        <p:tgtEl>
                                          <p:spTgt spid="23"/>
                                        </p:tgtEl>
                                        <p:attrNameLst>
                                          <p:attrName>style.visibility</p:attrName>
                                        </p:attrNameLst>
                                      </p:cBhvr>
                                      <p:to>
                                        <p:strVal val="visible"/>
                                      </p:to>
                                    </p:set>
                                    <p:animEffect transition="in" filter="wipe(up)">
                                      <p:cBhvr>
                                        <p:cTn id="64" dur="500"/>
                                        <p:tgtEl>
                                          <p:spTgt spid="23"/>
                                        </p:tgtEl>
                                      </p:cBhvr>
                                    </p:animEffect>
                                  </p:childTnLst>
                                </p:cTn>
                              </p:par>
                              <p:par>
                                <p:cTn id="65" presetID="22" presetClass="entr" presetSubtype="1" fill="hold" grpId="11" nodeType="withEffect">
                                  <p:childTnLst>
                                    <p:set>
                                      <p:cBhvr>
                                        <p:cTn id="66" dur="1" fill="hold">
                                          <p:stCondLst>
                                            <p:cond delay="0"/>
                                          </p:stCondLst>
                                        </p:cTn>
                                        <p:tgtEl>
                                          <p:spTgt spid="24"/>
                                        </p:tgtEl>
                                        <p:attrNameLst>
                                          <p:attrName>style.visibility</p:attrName>
                                        </p:attrNameLst>
                                      </p:cBhvr>
                                      <p:to>
                                        <p:strVal val="visible"/>
                                      </p:to>
                                    </p:set>
                                    <p:animEffect transition="in" filter="wipe(up)">
                                      <p:cBhvr>
                                        <p:cTn id="67" dur="500"/>
                                        <p:tgtEl>
                                          <p:spTgt spid="24"/>
                                        </p:tgtEl>
                                      </p:cBhvr>
                                    </p:animEffect>
                                  </p:childTnLst>
                                </p:cTn>
                              </p:par>
                              <p:par>
                                <p:cTn id="68" presetID="22" presetClass="entr" presetSubtype="1" fill="hold" grpId="11" nodeType="withEffect">
                                  <p:childTnLst>
                                    <p:set>
                                      <p:cBhvr>
                                        <p:cTn id="69" dur="1" fill="hold">
                                          <p:stCondLst>
                                            <p:cond delay="0"/>
                                          </p:stCondLst>
                                        </p:cTn>
                                        <p:tgtEl>
                                          <p:spTgt spid="25"/>
                                        </p:tgtEl>
                                        <p:attrNameLst>
                                          <p:attrName>style.visibility</p:attrName>
                                        </p:attrNameLst>
                                      </p:cBhvr>
                                      <p:to>
                                        <p:strVal val="visible"/>
                                      </p:to>
                                    </p:set>
                                    <p:animEffect transition="in" filter="wipe(up)">
                                      <p:cBhvr>
                                        <p:cTn id="70" dur="500"/>
                                        <p:tgtEl>
                                          <p:spTgt spid="25"/>
                                        </p:tgtEl>
                                      </p:cBhvr>
                                    </p:animEffect>
                                  </p:childTnLst>
                                </p:cTn>
                              </p:par>
                              <p:par>
                                <p:cTn id="71" presetID="22" presetClass="entr" presetSubtype="1" fill="hold" grpId="23" nodeType="withEffect">
                                  <p:childTnLst>
                                    <p:set>
                                      <p:cBhvr>
                                        <p:cTn id="72" dur="1" fill="hold">
                                          <p:stCondLst>
                                            <p:cond delay="0"/>
                                          </p:stCondLst>
                                        </p:cTn>
                                        <p:tgtEl>
                                          <p:spTgt spid="27"/>
                                        </p:tgtEl>
                                        <p:attrNameLst>
                                          <p:attrName>style.visibility</p:attrName>
                                        </p:attrNameLst>
                                      </p:cBhvr>
                                      <p:to>
                                        <p:strVal val="visible"/>
                                      </p:to>
                                    </p:set>
                                    <p:animEffect transition="in" filter="wipe(up)">
                                      <p:cBhvr>
                                        <p:cTn id="73" dur="500"/>
                                        <p:tgtEl>
                                          <p:spTgt spid="27"/>
                                        </p:tgtEl>
                                      </p:cBhvr>
                                    </p:animEffect>
                                  </p:childTnLst>
                                </p:cTn>
                              </p:par>
                              <p:par>
                                <p:cTn id="74" presetID="22" presetClass="entr" presetSubtype="1" fill="hold" grpId="23" nodeType="withEffect">
                                  <p:childTnLst>
                                    <p:set>
                                      <p:cBhvr>
                                        <p:cTn id="75" dur="1" fill="hold">
                                          <p:stCondLst>
                                            <p:cond delay="0"/>
                                          </p:stCondLst>
                                        </p:cTn>
                                        <p:tgtEl>
                                          <p:spTgt spid="28"/>
                                        </p:tgtEl>
                                        <p:attrNameLst>
                                          <p:attrName>style.visibility</p:attrName>
                                        </p:attrNameLst>
                                      </p:cBhvr>
                                      <p:to>
                                        <p:strVal val="visible"/>
                                      </p:to>
                                    </p:set>
                                    <p:animEffect transition="in" filter="wipe(up)">
                                      <p:cBhvr>
                                        <p:cTn id="76" dur="500"/>
                                        <p:tgtEl>
                                          <p:spTgt spid="28"/>
                                        </p:tgtEl>
                                      </p:cBhvr>
                                    </p:animEffect>
                                  </p:childTnLst>
                                </p:cTn>
                              </p:par>
                              <p:par>
                                <p:cTn id="77" presetID="22" presetClass="entr" presetSubtype="1" fill="hold" grpId="23" nodeType="withEffec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par>
                                <p:cTn id="80" presetID="22" presetClass="entr" presetSubtype="1" fill="hold" grpId="23" nodeType="withEffect">
                                  <p:childTnLst>
                                    <p:set>
                                      <p:cBhvr>
                                        <p:cTn id="81" dur="1" fill="hold">
                                          <p:stCondLst>
                                            <p:cond delay="0"/>
                                          </p:stCondLst>
                                        </p:cTn>
                                        <p:tgtEl>
                                          <p:spTgt spid="34"/>
                                        </p:tgtEl>
                                        <p:attrNameLst>
                                          <p:attrName>style.visibility</p:attrName>
                                        </p:attrNameLst>
                                      </p:cBhvr>
                                      <p:to>
                                        <p:strVal val="visible"/>
                                      </p:to>
                                    </p:set>
                                    <p:animEffect transition="in" filter="wipe(up)">
                                      <p:cBhvr>
                                        <p:cTn id="82" dur="500"/>
                                        <p:tgtEl>
                                          <p:spTgt spid="34"/>
                                        </p:tgtEl>
                                      </p:cBhvr>
                                    </p:animEffect>
                                  </p:childTnLst>
                                </p:cTn>
                              </p:par>
                              <p:par>
                                <p:cTn id="83" presetID="22" presetClass="entr" presetSubtype="1" fill="hold" grpId="23" nodeType="withEffect">
                                  <p:childTnLst>
                                    <p:set>
                                      <p:cBhvr>
                                        <p:cTn id="84" dur="1" fill="hold">
                                          <p:stCondLst>
                                            <p:cond delay="0"/>
                                          </p:stCondLst>
                                        </p:cTn>
                                        <p:tgtEl>
                                          <p:spTgt spid="35"/>
                                        </p:tgtEl>
                                        <p:attrNameLst>
                                          <p:attrName>style.visibility</p:attrName>
                                        </p:attrNameLst>
                                      </p:cBhvr>
                                      <p:to>
                                        <p:strVal val="visible"/>
                                      </p:to>
                                    </p:set>
                                    <p:animEffect transition="in" filter="wipe(up)">
                                      <p:cBhvr>
                                        <p:cTn id="85" dur="500"/>
                                        <p:tgtEl>
                                          <p:spTgt spid="35"/>
                                        </p:tgtEl>
                                      </p:cBhvr>
                                    </p:animEffect>
                                  </p:childTnLst>
                                </p:cTn>
                              </p:par>
                              <p:par>
                                <p:cTn id="86" presetID="22" presetClass="entr" presetSubtype="1" fill="hold" grpId="23" nodeType="withEffect">
                                  <p:childTnLst>
                                    <p:set>
                                      <p:cBhvr>
                                        <p:cTn id="87" dur="1" fill="hold">
                                          <p:stCondLst>
                                            <p:cond delay="0"/>
                                          </p:stCondLst>
                                        </p:cTn>
                                        <p:tgtEl>
                                          <p:spTgt spid="36"/>
                                        </p:tgtEl>
                                        <p:attrNameLst>
                                          <p:attrName>style.visibility</p:attrName>
                                        </p:attrNameLst>
                                      </p:cBhvr>
                                      <p:to>
                                        <p:strVal val="visible"/>
                                      </p:to>
                                    </p:set>
                                    <p:animEffect transition="in" filter="wipe(up)">
                                      <p:cBhvr>
                                        <p:cTn id="88" dur="500"/>
                                        <p:tgtEl>
                                          <p:spTgt spid="36"/>
                                        </p:tgtEl>
                                      </p:cBhvr>
                                    </p:animEffect>
                                  </p:childTnLst>
                                </p:cTn>
                              </p:par>
                              <p:par>
                                <p:cTn id="89" presetID="22" presetClass="entr" presetSubtype="1" fill="hold" grpId="23" nodeType="withEffect">
                                  <p:childTnLst>
                                    <p:set>
                                      <p:cBhvr>
                                        <p:cTn id="90" dur="1" fill="hold">
                                          <p:stCondLst>
                                            <p:cond delay="0"/>
                                          </p:stCondLst>
                                        </p:cTn>
                                        <p:tgtEl>
                                          <p:spTgt spid="37"/>
                                        </p:tgtEl>
                                        <p:attrNameLst>
                                          <p:attrName>style.visibility</p:attrName>
                                        </p:attrNameLst>
                                      </p:cBhvr>
                                      <p:to>
                                        <p:strVal val="visible"/>
                                      </p:to>
                                    </p:set>
                                    <p:animEffect transition="in" filter="wipe(up)">
                                      <p:cBhvr>
                                        <p:cTn id="91" dur="500"/>
                                        <p:tgtEl>
                                          <p:spTgt spid="37"/>
                                        </p:tgtEl>
                                      </p:cBhvr>
                                    </p:animEffect>
                                  </p:childTnLst>
                                </p:cTn>
                              </p:par>
                              <p:par>
                                <p:cTn id="92" presetID="22" presetClass="entr" presetSubtype="1" fill="hold" grpId="23" nodeType="withEffect">
                                  <p:childTnLst>
                                    <p:set>
                                      <p:cBhvr>
                                        <p:cTn id="93" dur="1" fill="hold">
                                          <p:stCondLst>
                                            <p:cond delay="0"/>
                                          </p:stCondLst>
                                        </p:cTn>
                                        <p:tgtEl>
                                          <p:spTgt spid="38"/>
                                        </p:tgtEl>
                                        <p:attrNameLst>
                                          <p:attrName>style.visibility</p:attrName>
                                        </p:attrNameLst>
                                      </p:cBhvr>
                                      <p:to>
                                        <p:strVal val="visible"/>
                                      </p:to>
                                    </p:set>
                                    <p:animEffect transition="in" filter="wipe(up)">
                                      <p:cBhvr>
                                        <p:cTn id="94" dur="500"/>
                                        <p:tgtEl>
                                          <p:spTgt spid="38"/>
                                        </p:tgtEl>
                                      </p:cBhvr>
                                    </p:animEffect>
                                  </p:childTnLst>
                                </p:cTn>
                              </p:par>
                              <p:par>
                                <p:cTn id="95" presetID="22" presetClass="entr" presetSubtype="1" fill="hold" grpId="23" nodeType="withEffect">
                                  <p:childTnLst>
                                    <p:set>
                                      <p:cBhvr>
                                        <p:cTn id="96" dur="1" fill="hold">
                                          <p:stCondLst>
                                            <p:cond delay="0"/>
                                          </p:stCondLst>
                                        </p:cTn>
                                        <p:tgtEl>
                                          <p:spTgt spid="2"/>
                                        </p:tgtEl>
                                        <p:attrNameLst>
                                          <p:attrName>style.visibility</p:attrName>
                                        </p:attrNameLst>
                                      </p:cBhvr>
                                      <p:to>
                                        <p:strVal val="visible"/>
                                      </p:to>
                                    </p:set>
                                    <p:animEffect transition="in" filter="wipe(up)">
                                      <p:cBhvr>
                                        <p:cTn id="97" dur="500"/>
                                        <p:tgtEl>
                                          <p:spTgt spid="2"/>
                                        </p:tgtEl>
                                      </p:cBhvr>
                                    </p:animEffect>
                                  </p:childTnLst>
                                </p:cTn>
                              </p:par>
                              <p:par>
                                <p:cTn id="98" presetID="22" presetClass="entr" presetSubtype="1" fill="hold" grpId="23" nodeType="withEffect">
                                  <p:childTnLst>
                                    <p:set>
                                      <p:cBhvr>
                                        <p:cTn id="99" dur="1" fill="hold">
                                          <p:stCondLst>
                                            <p:cond delay="0"/>
                                          </p:stCondLst>
                                        </p:cTn>
                                        <p:tgtEl>
                                          <p:spTgt spid="3"/>
                                        </p:tgtEl>
                                        <p:attrNameLst>
                                          <p:attrName>style.visibility</p:attrName>
                                        </p:attrNameLst>
                                      </p:cBhvr>
                                      <p:to>
                                        <p:strVal val="visible"/>
                                      </p:to>
                                    </p:set>
                                    <p:animEffect transition="in" filter="wipe(up)">
                                      <p:cBhvr>
                                        <p:cTn id="100" dur="500"/>
                                        <p:tgtEl>
                                          <p:spTgt spid="3"/>
                                        </p:tgtEl>
                                      </p:cBhvr>
                                    </p:animEffect>
                                  </p:childTnLst>
                                </p:cTn>
                              </p:par>
                              <p:par>
                                <p:cTn id="101" presetID="22" presetClass="entr" presetSubtype="1" fill="hold" grpId="23" nodeType="withEffect">
                                  <p:childTnLst>
                                    <p:set>
                                      <p:cBhvr>
                                        <p:cTn id="102" dur="1" fill="hold">
                                          <p:stCondLst>
                                            <p:cond delay="0"/>
                                          </p:stCondLst>
                                        </p:cTn>
                                        <p:tgtEl>
                                          <p:spTgt spid="4"/>
                                        </p:tgtEl>
                                        <p:attrNameLst>
                                          <p:attrName>style.visibility</p:attrName>
                                        </p:attrNameLst>
                                      </p:cBhvr>
                                      <p:to>
                                        <p:strVal val="visible"/>
                                      </p:to>
                                    </p:set>
                                    <p:animEffect transition="in" filter="wipe(up)">
                                      <p:cBhvr>
                                        <p:cTn id="10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44" grpId="2"/>
      <p:bldP spid="145" grpId="3" bldLvl="0" animBg="1"/>
      <p:bldP spid="146" grpId="4" bldLvl="0" animBg="1"/>
      <p:bldP spid="148" grpId="6" bldLvl="0" animBg="1"/>
      <p:bldP spid="161" grpId="7" bldLvl="0" animBg="1"/>
      <p:bldP spid="162" grpId="8" bldLvl="0" animBg="1"/>
      <p:bldP spid="164" grpId="10" bldLvl="0" animBg="1"/>
      <p:bldP spid="165" grpId="11"/>
      <p:bldP spid="166" grpId="12"/>
      <p:bldP spid="169" grpId="15"/>
      <p:bldP spid="170" grpId="16"/>
      <p:bldP spid="178" grpId="24"/>
      <p:bldP spid="22" grpId="23"/>
      <p:bldP spid="23" grpId="23"/>
      <p:bldP spid="24" grpId="11"/>
      <p:bldP spid="25" grpId="11"/>
      <p:bldP spid="27" grpId="23"/>
      <p:bldP spid="28" grpId="23"/>
      <p:bldP spid="29" grpId="23"/>
      <p:bldP spid="34" grpId="23"/>
      <p:bldP spid="35" grpId="23"/>
      <p:bldP spid="36" grpId="23"/>
      <p:bldP spid="37" grpId="23"/>
      <p:bldP spid="38" grpId="23"/>
      <p:bldP spid="2" grpId="23"/>
      <p:bldP spid="3" grpId="23"/>
      <p:bldP spid="4" grpId="2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 name="矩形 19"/>
          <p:cNvSpPr>
            <a:spLocks noChangeArrowheads="1"/>
          </p:cNvSpPr>
          <p:nvPr/>
        </p:nvSpPr>
        <p:spPr bwMode="auto">
          <a:xfrm>
            <a:off x="219139" y="5704007"/>
            <a:ext cx="2780267"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注册</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grpSp>
        <p:nvGrpSpPr>
          <p:cNvPr id="30" name="组合 29"/>
          <p:cNvGrpSpPr/>
          <p:nvPr/>
        </p:nvGrpSpPr>
        <p:grpSpPr>
          <a:xfrm>
            <a:off x="579148" y="300650"/>
            <a:ext cx="6133870" cy="779473"/>
            <a:chOff x="140673" y="163294"/>
            <a:chExt cx="6133870" cy="779473"/>
          </a:xfrm>
        </p:grpSpPr>
        <p:pic>
          <p:nvPicPr>
            <p:cNvPr id="31"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矩形 32"/>
            <p:cNvSpPr/>
            <p:nvPr/>
          </p:nvSpPr>
          <p:spPr>
            <a:xfrm>
              <a:off x="4260323" y="230088"/>
              <a:ext cx="2014220"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业务模式</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
        <p:nvSpPr>
          <p:cNvPr id="3" name="矩形 19"/>
          <p:cNvSpPr>
            <a:spLocks noChangeArrowheads="1"/>
          </p:cNvSpPr>
          <p:nvPr/>
        </p:nvSpPr>
        <p:spPr bwMode="auto">
          <a:xfrm>
            <a:off x="8699564" y="5704007"/>
            <a:ext cx="2780267"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登录</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 name="菱形 3"/>
          <p:cNvSpPr/>
          <p:nvPr/>
        </p:nvSpPr>
        <p:spPr>
          <a:xfrm>
            <a:off x="3962016" y="275773"/>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3</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69" name="Rectangle 59"/>
          <p:cNvSpPr>
            <a:spLocks noChangeArrowheads="1"/>
          </p:cNvSpPr>
          <p:nvPr/>
        </p:nvSpPr>
        <p:spPr bwMode="auto">
          <a:xfrm>
            <a:off x="4351655" y="1080135"/>
            <a:ext cx="2708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p>
            <a:pPr algn="ctr"/>
            <a:r>
              <a:rPr lang="zh-CN" altLang="en-US" sz="2400" b="1">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用户登录</a:t>
            </a:r>
            <a:endParaRPr lang="zh-CN" altLang="en-US" sz="2400" b="1">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8" name="右箭头 7"/>
          <p:cNvSpPr/>
          <p:nvPr/>
        </p:nvSpPr>
        <p:spPr>
          <a:xfrm>
            <a:off x="2774950" y="3270250"/>
            <a:ext cx="1576705" cy="3194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 name="矩形 19"/>
          <p:cNvSpPr>
            <a:spLocks noChangeArrowheads="1"/>
          </p:cNvSpPr>
          <p:nvPr/>
        </p:nvSpPr>
        <p:spPr bwMode="auto">
          <a:xfrm>
            <a:off x="4351719" y="5704007"/>
            <a:ext cx="2780267"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管理员</a:t>
            </a: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审核</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pic>
        <p:nvPicPr>
          <p:cNvPr id="6" name="图片 5"/>
          <p:cNvPicPr>
            <a:picLocks noChangeAspect="1"/>
          </p:cNvPicPr>
          <p:nvPr/>
        </p:nvPicPr>
        <p:blipFill>
          <a:blip r:embed="rId4"/>
          <a:stretch>
            <a:fillRect/>
          </a:stretch>
        </p:blipFill>
        <p:spPr>
          <a:xfrm>
            <a:off x="497840" y="1805305"/>
            <a:ext cx="2223135" cy="3662045"/>
          </a:xfrm>
          <a:prstGeom prst="rect">
            <a:avLst/>
          </a:prstGeom>
        </p:spPr>
      </p:pic>
      <p:pic>
        <p:nvPicPr>
          <p:cNvPr id="9" name="图片 8"/>
          <p:cNvPicPr>
            <a:picLocks noChangeAspect="1"/>
          </p:cNvPicPr>
          <p:nvPr/>
        </p:nvPicPr>
        <p:blipFill>
          <a:blip r:embed="rId5"/>
          <a:stretch>
            <a:fillRect/>
          </a:stretch>
        </p:blipFill>
        <p:spPr>
          <a:xfrm>
            <a:off x="8884285" y="1805305"/>
            <a:ext cx="2409825" cy="3662045"/>
          </a:xfrm>
          <a:prstGeom prst="rect">
            <a:avLst/>
          </a:prstGeom>
        </p:spPr>
      </p:pic>
      <p:sp>
        <p:nvSpPr>
          <p:cNvPr id="10" name="右箭头 9"/>
          <p:cNvSpPr/>
          <p:nvPr/>
        </p:nvSpPr>
        <p:spPr>
          <a:xfrm>
            <a:off x="7219315" y="3270250"/>
            <a:ext cx="1576705" cy="3194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6"/>
          <a:stretch>
            <a:fillRect/>
          </a:stretch>
        </p:blipFill>
        <p:spPr>
          <a:xfrm>
            <a:off x="4535170" y="1805305"/>
            <a:ext cx="2595880" cy="36620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3" nodeType="afterEffect">
                                  <p:childTnLst>
                                    <p:set>
                                      <p:cBhvr>
                                        <p:cTn id="6" dur="1" fill="hold">
                                          <p:stCondLst>
                                            <p:cond delay="0"/>
                                          </p:stCondLst>
                                        </p:cTn>
                                        <p:tgtEl>
                                          <p:spTgt spid="126"/>
                                        </p:tgtEl>
                                        <p:attrNameLst>
                                          <p:attrName>style.visibility</p:attrName>
                                        </p:attrNameLst>
                                      </p:cBhvr>
                                      <p:to>
                                        <p:strVal val="visible"/>
                                      </p:to>
                                    </p:set>
                                    <p:animEffect transition="in" filter="slide(fromBottom)">
                                      <p:cBhvr>
                                        <p:cTn id="7" dur="500"/>
                                        <p:tgtEl>
                                          <p:spTgt spid="126"/>
                                        </p:tgtEl>
                                      </p:cBhvr>
                                    </p:animEffect>
                                  </p:childTnLst>
                                </p:cTn>
                              </p:par>
                            </p:childTnLst>
                          </p:cTn>
                        </p:par>
                        <p:par>
                          <p:cTn id="8" fill="hold">
                            <p:stCondLst>
                              <p:cond delay="500"/>
                            </p:stCondLst>
                            <p:childTnLst>
                              <p:par>
                                <p:cTn id="9" presetID="12" presetClass="entr" presetSubtype="4" fill="hold" grpId="13" nodeType="afterEffec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2" presetClass="entr" presetSubtype="1" fill="hold" grpId="15" nodeType="withEffect">
                                  <p:childTnLst>
                                    <p:set>
                                      <p:cBhvr>
                                        <p:cTn id="19" dur="1" fill="hold">
                                          <p:stCondLst>
                                            <p:cond delay="0"/>
                                          </p:stCondLst>
                                        </p:cTn>
                                        <p:tgtEl>
                                          <p:spTgt spid="169"/>
                                        </p:tgtEl>
                                        <p:attrNameLst>
                                          <p:attrName>style.visibility</p:attrName>
                                        </p:attrNameLst>
                                      </p:cBhvr>
                                      <p:to>
                                        <p:strVal val="visible"/>
                                      </p:to>
                                    </p:set>
                                    <p:animEffect transition="in" filter="wipe(up)">
                                      <p:cBhvr>
                                        <p:cTn id="20" dur="500"/>
                                        <p:tgtEl>
                                          <p:spTgt spid="169"/>
                                        </p:tgtEl>
                                      </p:cBhvr>
                                    </p:animEffect>
                                  </p:childTnLst>
                                </p:cTn>
                              </p:par>
                            </p:childTnLst>
                          </p:cTn>
                        </p:par>
                        <p:par>
                          <p:cTn id="21" fill="hold">
                            <p:stCondLst>
                              <p:cond delay="1500"/>
                            </p:stCondLst>
                            <p:childTnLst>
                              <p:par>
                                <p:cTn id="22" presetID="12" presetClass="entr" presetSubtype="4" fill="hold" grpId="13" nodeType="afterEffect">
                                  <p:childTnLst>
                                    <p:set>
                                      <p:cBhvr>
                                        <p:cTn id="23" dur="1" fill="hold">
                                          <p:stCondLst>
                                            <p:cond delay="0"/>
                                          </p:stCondLst>
                                        </p:cTn>
                                        <p:tgtEl>
                                          <p:spTgt spid="2"/>
                                        </p:tgtEl>
                                        <p:attrNameLst>
                                          <p:attrName>style.visibility</p:attrName>
                                        </p:attrNameLst>
                                      </p:cBhvr>
                                      <p:to>
                                        <p:strVal val="visible"/>
                                      </p:to>
                                    </p:set>
                                    <p:animEffect transition="in" filter="slide(fromBottom)">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3"/>
      <p:bldP spid="3" grpId="13"/>
      <p:bldP spid="4" grpId="0" bldLvl="0" animBg="1"/>
      <p:bldP spid="169" grpId="15"/>
      <p:bldP spid="2" grpId="13"/>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579148" y="300650"/>
            <a:ext cx="6639330" cy="825619"/>
            <a:chOff x="140673" y="163294"/>
            <a:chExt cx="6639330" cy="825619"/>
          </a:xfrm>
        </p:grpSpPr>
        <p:pic>
          <p:nvPicPr>
            <p:cNvPr id="31"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矩形 32"/>
            <p:cNvSpPr/>
            <p:nvPr/>
          </p:nvSpPr>
          <p:spPr>
            <a:xfrm>
              <a:off x="4765783" y="343753"/>
              <a:ext cx="2014220"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业务模式</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
        <p:nvSpPr>
          <p:cNvPr id="2" name="矩形 19"/>
          <p:cNvSpPr>
            <a:spLocks noChangeArrowheads="1"/>
          </p:cNvSpPr>
          <p:nvPr/>
        </p:nvSpPr>
        <p:spPr bwMode="auto">
          <a:xfrm>
            <a:off x="4237990" y="1126490"/>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会议室前端（领导特有功能）</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 name="菱形 3"/>
          <p:cNvSpPr/>
          <p:nvPr/>
        </p:nvSpPr>
        <p:spPr>
          <a:xfrm>
            <a:off x="4467476" y="435158"/>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3</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 name="矩形 19"/>
          <p:cNvSpPr>
            <a:spLocks noChangeArrowheads="1"/>
          </p:cNvSpPr>
          <p:nvPr/>
        </p:nvSpPr>
        <p:spPr bwMode="auto">
          <a:xfrm>
            <a:off x="-29210" y="6159500"/>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查看历史会议</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9" name="矩形 19"/>
          <p:cNvSpPr>
            <a:spLocks noChangeArrowheads="1"/>
          </p:cNvSpPr>
          <p:nvPr/>
        </p:nvSpPr>
        <p:spPr bwMode="auto">
          <a:xfrm>
            <a:off x="8495665" y="6159500"/>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根据所需对会议室进行预约</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0" name="右箭头 9"/>
          <p:cNvSpPr/>
          <p:nvPr/>
        </p:nvSpPr>
        <p:spPr>
          <a:xfrm>
            <a:off x="3140710" y="3750310"/>
            <a:ext cx="1764030" cy="3194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1" name="右箭头 10"/>
          <p:cNvSpPr/>
          <p:nvPr/>
        </p:nvSpPr>
        <p:spPr>
          <a:xfrm>
            <a:off x="7537450" y="3750310"/>
            <a:ext cx="1638935" cy="3194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 name="矩形 19"/>
          <p:cNvSpPr>
            <a:spLocks noChangeArrowheads="1"/>
          </p:cNvSpPr>
          <p:nvPr/>
        </p:nvSpPr>
        <p:spPr bwMode="auto">
          <a:xfrm>
            <a:off x="4238625" y="6159500"/>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挑选会议室</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pic>
        <p:nvPicPr>
          <p:cNvPr id="8" name="图片 7"/>
          <p:cNvPicPr>
            <a:picLocks noChangeAspect="1"/>
          </p:cNvPicPr>
          <p:nvPr/>
        </p:nvPicPr>
        <p:blipFill>
          <a:blip r:embed="rId4"/>
          <a:stretch>
            <a:fillRect/>
          </a:stretch>
        </p:blipFill>
        <p:spPr>
          <a:xfrm>
            <a:off x="749300" y="2162175"/>
            <a:ext cx="2391410" cy="3831590"/>
          </a:xfrm>
          <a:prstGeom prst="rect">
            <a:avLst/>
          </a:prstGeom>
        </p:spPr>
      </p:pic>
      <p:pic>
        <p:nvPicPr>
          <p:cNvPr id="12" name="图片 11"/>
          <p:cNvPicPr>
            <a:picLocks noChangeAspect="1"/>
          </p:cNvPicPr>
          <p:nvPr/>
        </p:nvPicPr>
        <p:blipFill>
          <a:blip r:embed="rId5"/>
          <a:stretch>
            <a:fillRect/>
          </a:stretch>
        </p:blipFill>
        <p:spPr>
          <a:xfrm>
            <a:off x="4952365" y="2162175"/>
            <a:ext cx="2518410" cy="3831590"/>
          </a:xfrm>
          <a:prstGeom prst="rect">
            <a:avLst/>
          </a:prstGeom>
        </p:spPr>
      </p:pic>
      <p:pic>
        <p:nvPicPr>
          <p:cNvPr id="13" name="图片 12"/>
          <p:cNvPicPr>
            <a:picLocks noChangeAspect="1"/>
          </p:cNvPicPr>
          <p:nvPr/>
        </p:nvPicPr>
        <p:blipFill>
          <a:blip r:embed="rId6"/>
          <a:stretch>
            <a:fillRect/>
          </a:stretch>
        </p:blipFill>
        <p:spPr>
          <a:xfrm>
            <a:off x="9176385" y="2162175"/>
            <a:ext cx="2587625" cy="39979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3" nodeType="afterEffec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2" presetClass="entr" presetSubtype="4" fill="hold" grpId="13" nodeType="afterEffect">
                                  <p:childTnLst>
                                    <p:set>
                                      <p:cBhvr>
                                        <p:cTn id="16" dur="1" fill="hold">
                                          <p:stCondLst>
                                            <p:cond delay="0"/>
                                          </p:stCondLst>
                                        </p:cTn>
                                        <p:tgtEl>
                                          <p:spTgt spid="5"/>
                                        </p:tgtEl>
                                        <p:attrNameLst>
                                          <p:attrName>style.visibility</p:attrName>
                                        </p:attrNameLst>
                                      </p:cBhvr>
                                      <p:to>
                                        <p:strVal val="visible"/>
                                      </p:to>
                                    </p:set>
                                    <p:animEffect transition="in" filter="slide(fromBottom)">
                                      <p:cBhvr>
                                        <p:cTn id="17" dur="500"/>
                                        <p:tgtEl>
                                          <p:spTgt spid="5"/>
                                        </p:tgtEl>
                                      </p:cBhvr>
                                    </p:animEffect>
                                  </p:childTnLst>
                                </p:cTn>
                              </p:par>
                            </p:childTnLst>
                          </p:cTn>
                        </p:par>
                        <p:par>
                          <p:cTn id="18" fill="hold">
                            <p:stCondLst>
                              <p:cond delay="1500"/>
                            </p:stCondLst>
                            <p:childTnLst>
                              <p:par>
                                <p:cTn id="19" presetID="12" presetClass="entr" presetSubtype="4" fill="hold" grpId="13" nodeType="afterEffect">
                                  <p:childTnLst>
                                    <p:set>
                                      <p:cBhvr>
                                        <p:cTn id="20" dur="1" fill="hold">
                                          <p:stCondLst>
                                            <p:cond delay="0"/>
                                          </p:stCondLst>
                                        </p:cTn>
                                        <p:tgtEl>
                                          <p:spTgt spid="9"/>
                                        </p:tgtEl>
                                        <p:attrNameLst>
                                          <p:attrName>style.visibility</p:attrName>
                                        </p:attrNameLst>
                                      </p:cBhvr>
                                      <p:to>
                                        <p:strVal val="visible"/>
                                      </p:to>
                                    </p:set>
                                    <p:animEffect transition="in" filter="slide(fromBottom)">
                                      <p:cBhvr>
                                        <p:cTn id="21" dur="500"/>
                                        <p:tgtEl>
                                          <p:spTgt spid="9"/>
                                        </p:tgtEl>
                                      </p:cBhvr>
                                    </p:animEffect>
                                  </p:childTnLst>
                                </p:cTn>
                              </p:par>
                            </p:childTnLst>
                          </p:cTn>
                        </p:par>
                        <p:par>
                          <p:cTn id="22" fill="hold">
                            <p:stCondLst>
                              <p:cond delay="2000"/>
                            </p:stCondLst>
                            <p:childTnLst>
                              <p:par>
                                <p:cTn id="23" presetID="12" presetClass="entr" presetSubtype="4" fill="hold" grpId="13" nodeType="afterEffect">
                                  <p:childTnLst>
                                    <p:set>
                                      <p:cBhvr>
                                        <p:cTn id="24" dur="1" fill="hold">
                                          <p:stCondLst>
                                            <p:cond delay="0"/>
                                          </p:stCondLst>
                                        </p:cTn>
                                        <p:tgtEl>
                                          <p:spTgt spid="3"/>
                                        </p:tgtEl>
                                        <p:attrNameLst>
                                          <p:attrName>style.visibility</p:attrName>
                                        </p:attrNameLst>
                                      </p:cBhvr>
                                      <p:to>
                                        <p:strVal val="visible"/>
                                      </p:to>
                                    </p:set>
                                    <p:animEffect transition="in" filter="slide(fromBottom)">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3"/>
      <p:bldP spid="4" grpId="0" bldLvl="0" animBg="1"/>
      <p:bldP spid="5" grpId="13"/>
      <p:bldP spid="9" grpId="13"/>
      <p:bldP spid="3" grpId="1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579148" y="300650"/>
            <a:ext cx="6639330" cy="825619"/>
            <a:chOff x="140673" y="163294"/>
            <a:chExt cx="6639330" cy="825619"/>
          </a:xfrm>
        </p:grpSpPr>
        <p:pic>
          <p:nvPicPr>
            <p:cNvPr id="31"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矩形 32"/>
            <p:cNvSpPr/>
            <p:nvPr/>
          </p:nvSpPr>
          <p:spPr>
            <a:xfrm>
              <a:off x="4765783" y="343753"/>
              <a:ext cx="2014220"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业务模式</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
        <p:nvSpPr>
          <p:cNvPr id="2" name="矩形 19"/>
          <p:cNvSpPr>
            <a:spLocks noChangeArrowheads="1"/>
          </p:cNvSpPr>
          <p:nvPr/>
        </p:nvSpPr>
        <p:spPr bwMode="auto">
          <a:xfrm>
            <a:off x="4237990" y="1126490"/>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会议室前端（员工）</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 name="菱形 3"/>
          <p:cNvSpPr/>
          <p:nvPr/>
        </p:nvSpPr>
        <p:spPr>
          <a:xfrm>
            <a:off x="4467476" y="435158"/>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3</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 name="矩形 19"/>
          <p:cNvSpPr>
            <a:spLocks noChangeArrowheads="1"/>
          </p:cNvSpPr>
          <p:nvPr/>
        </p:nvSpPr>
        <p:spPr bwMode="auto">
          <a:xfrm>
            <a:off x="1099185" y="6163310"/>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查看可参加会议</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0" name="右箭头 9"/>
          <p:cNvSpPr/>
          <p:nvPr/>
        </p:nvSpPr>
        <p:spPr>
          <a:xfrm>
            <a:off x="4672965" y="3819525"/>
            <a:ext cx="3373755" cy="3194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 name="矩形 19"/>
          <p:cNvSpPr>
            <a:spLocks noChangeArrowheads="1"/>
          </p:cNvSpPr>
          <p:nvPr/>
        </p:nvSpPr>
        <p:spPr bwMode="auto">
          <a:xfrm>
            <a:off x="7553325" y="6163945"/>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自主会议报名</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pic>
        <p:nvPicPr>
          <p:cNvPr id="7" name="图片 6"/>
          <p:cNvPicPr>
            <a:picLocks noChangeAspect="1"/>
          </p:cNvPicPr>
          <p:nvPr/>
        </p:nvPicPr>
        <p:blipFill>
          <a:blip r:embed="rId4"/>
          <a:stretch>
            <a:fillRect/>
          </a:stretch>
        </p:blipFill>
        <p:spPr>
          <a:xfrm>
            <a:off x="1678940" y="1794510"/>
            <a:ext cx="2788285" cy="4368800"/>
          </a:xfrm>
          <a:prstGeom prst="rect">
            <a:avLst/>
          </a:prstGeom>
        </p:spPr>
      </p:pic>
      <p:pic>
        <p:nvPicPr>
          <p:cNvPr id="9" name="图片 8"/>
          <p:cNvPicPr>
            <a:picLocks noChangeAspect="1"/>
          </p:cNvPicPr>
          <p:nvPr/>
        </p:nvPicPr>
        <p:blipFill>
          <a:blip r:embed="rId5"/>
          <a:stretch>
            <a:fillRect/>
          </a:stretch>
        </p:blipFill>
        <p:spPr>
          <a:xfrm>
            <a:off x="8119745" y="1660525"/>
            <a:ext cx="2816225" cy="45027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3" nodeType="afterEffec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2" presetClass="entr" presetSubtype="4" fill="hold" grpId="13" nodeType="afterEffect">
                                  <p:childTnLst>
                                    <p:set>
                                      <p:cBhvr>
                                        <p:cTn id="16" dur="1" fill="hold">
                                          <p:stCondLst>
                                            <p:cond delay="0"/>
                                          </p:stCondLst>
                                        </p:cTn>
                                        <p:tgtEl>
                                          <p:spTgt spid="5"/>
                                        </p:tgtEl>
                                        <p:attrNameLst>
                                          <p:attrName>style.visibility</p:attrName>
                                        </p:attrNameLst>
                                      </p:cBhvr>
                                      <p:to>
                                        <p:strVal val="visible"/>
                                      </p:to>
                                    </p:set>
                                    <p:animEffect transition="in" filter="slide(fromBottom)">
                                      <p:cBhvr>
                                        <p:cTn id="17" dur="500"/>
                                        <p:tgtEl>
                                          <p:spTgt spid="5"/>
                                        </p:tgtEl>
                                      </p:cBhvr>
                                    </p:animEffect>
                                  </p:childTnLst>
                                </p:cTn>
                              </p:par>
                            </p:childTnLst>
                          </p:cTn>
                        </p:par>
                        <p:par>
                          <p:cTn id="18" fill="hold">
                            <p:stCondLst>
                              <p:cond delay="1500"/>
                            </p:stCondLst>
                            <p:childTnLst>
                              <p:par>
                                <p:cTn id="19" presetID="12" presetClass="entr" presetSubtype="4" fill="hold" grpId="13" nodeType="afterEffect">
                                  <p:childTnLst>
                                    <p:set>
                                      <p:cBhvr>
                                        <p:cTn id="20" dur="1" fill="hold">
                                          <p:stCondLst>
                                            <p:cond delay="0"/>
                                          </p:stCondLst>
                                        </p:cTn>
                                        <p:tgtEl>
                                          <p:spTgt spid="3"/>
                                        </p:tgtEl>
                                        <p:attrNameLst>
                                          <p:attrName>style.visibility</p:attrName>
                                        </p:attrNameLst>
                                      </p:cBhvr>
                                      <p:to>
                                        <p:strVal val="visible"/>
                                      </p:to>
                                    </p:set>
                                    <p:animEffect transition="in" filter="slide(fromBottom)">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3"/>
      <p:bldP spid="4" grpId="0" bldLvl="0" animBg="1"/>
      <p:bldP spid="5" grpId="13"/>
      <p:bldP spid="3" grpId="1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579148" y="300650"/>
            <a:ext cx="6639330" cy="825619"/>
            <a:chOff x="140673" y="163294"/>
            <a:chExt cx="6639330" cy="825619"/>
          </a:xfrm>
        </p:grpSpPr>
        <p:pic>
          <p:nvPicPr>
            <p:cNvPr id="31" name="Picture 3" descr="C:\Users\Administrator\Desktop\微立体创业计划\005.png"/>
            <p:cNvPicPr>
              <a:picLocks noChangeAspect="1" noChangeArrowheads="1"/>
            </p:cNvPicPr>
            <p:nvPr/>
          </p:nvPicPr>
          <p:blipFill>
            <a:blip r:embed="rId1" cstate="email">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colorTemperature colorTemp="11200"/>
                      </a14:imgEffect>
                      <a14:imgEffect>
                        <a14:sharpenSoften amount="50000"/>
                      </a14:imgEffect>
                    </a14:imgLayer>
                  </a14:imgProps>
                </a:ext>
              </a:extLst>
            </a:blip>
            <a:stretch>
              <a:fillRect/>
            </a:stretch>
          </p:blipFill>
          <p:spPr bwMode="auto">
            <a:xfrm>
              <a:off x="140673"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C:\Users\Administrator\Desktop\微立体创业计划\004.png"/>
            <p:cNvPicPr>
              <a:picLocks noChangeAspect="1" noChangeArrowheads="1"/>
            </p:cNvPicPr>
            <p:nvPr/>
          </p:nvPicPr>
          <p:blipFill>
            <a:blip r:embed="rId3" cstate="email"/>
            <a:stretch>
              <a:fillRect/>
            </a:stretch>
          </p:blipFill>
          <p:spPr bwMode="auto">
            <a:xfrm>
              <a:off x="418765" y="163294"/>
              <a:ext cx="779473" cy="7794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矩形 32"/>
            <p:cNvSpPr/>
            <p:nvPr/>
          </p:nvSpPr>
          <p:spPr>
            <a:xfrm>
              <a:off x="4765783" y="343753"/>
              <a:ext cx="2014220" cy="645160"/>
            </a:xfrm>
            <a:prstGeom prst="rect">
              <a:avLst/>
            </a:prstGeom>
          </p:spPr>
          <p:txBody>
            <a:bodyPr wrap="none">
              <a:spAutoFit/>
            </a:bodyPr>
            <a:p>
              <a:r>
                <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rPr>
                <a:t>业务模式</a:t>
              </a:r>
              <a:endParaRPr lang="zh-CN" altLang="en-US" sz="3600" b="1" dirty="0">
                <a:solidFill>
                  <a:srgbClr val="005EAC"/>
                </a:solidFill>
                <a:latin typeface="Century Gothic" panose="020B0502020202020204" pitchFamily="34" charset="0"/>
                <a:ea typeface="微软雅黑 Light" panose="020B0502040204020203" pitchFamily="34" charset="-122"/>
                <a:sym typeface="Century Gothic" panose="020B0502020202020204" pitchFamily="34" charset="0"/>
              </a:endParaRPr>
            </a:p>
          </p:txBody>
        </p:sp>
      </p:grpSp>
      <p:sp>
        <p:nvSpPr>
          <p:cNvPr id="2" name="矩形 19"/>
          <p:cNvSpPr>
            <a:spLocks noChangeArrowheads="1"/>
          </p:cNvSpPr>
          <p:nvPr/>
        </p:nvSpPr>
        <p:spPr bwMode="auto">
          <a:xfrm>
            <a:off x="4237990" y="1126490"/>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会议室前端（领导特有功能）</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4" name="菱形 3"/>
          <p:cNvSpPr/>
          <p:nvPr/>
        </p:nvSpPr>
        <p:spPr>
          <a:xfrm>
            <a:off x="4467476" y="435158"/>
            <a:ext cx="737420" cy="737420"/>
          </a:xfrm>
          <a:prstGeom prst="diamond">
            <a:avLst/>
          </a:prstGeom>
          <a:solidFill>
            <a:srgbClr val="005E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rPr>
              <a:t>3</a:t>
            </a:r>
            <a:endParaRPr lang="en-US" altLang="zh-CN" sz="2800" dirty="0">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5" name="矩形 19"/>
          <p:cNvSpPr>
            <a:spLocks noChangeArrowheads="1"/>
          </p:cNvSpPr>
          <p:nvPr/>
        </p:nvSpPr>
        <p:spPr bwMode="auto">
          <a:xfrm>
            <a:off x="1470025" y="6159500"/>
            <a:ext cx="3948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按日期查询空闲会议室</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8" name="矩形 19"/>
          <p:cNvSpPr>
            <a:spLocks noChangeArrowheads="1"/>
          </p:cNvSpPr>
          <p:nvPr/>
        </p:nvSpPr>
        <p:spPr bwMode="auto">
          <a:xfrm>
            <a:off x="7792085" y="5937885"/>
            <a:ext cx="4448175"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p>
            <a:pPr algn="ctr">
              <a:lnSpc>
                <a:spcPct val="120000"/>
              </a:lnSpc>
              <a:buFontTx/>
              <a:buNone/>
            </a:pP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对历史会议进行</a:t>
            </a:r>
            <a:r>
              <a:rPr lang="en-US" altLang="zh-CN"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excel</a:t>
            </a:r>
            <a:r>
              <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rPr>
              <a:t>表格导出</a:t>
            </a:r>
            <a:endParaRPr lang="zh-CN" altLang="en-US" sz="2400">
              <a:solidFill>
                <a:schemeClr val="accent1"/>
              </a:solidFill>
              <a:effectLst>
                <a:outerShdw blurRad="38100" dist="25400" dir="5400000" algn="ctr" rotWithShape="0">
                  <a:srgbClr val="6E747A">
                    <a:alpha val="43000"/>
                  </a:srgbClr>
                </a:outerShdw>
              </a:effectLst>
              <a:latin typeface="Century Gothic" panose="020B0502020202020204" pitchFamily="34" charset="0"/>
              <a:ea typeface="微软雅黑 Light" panose="020B0502040204020203" pitchFamily="34" charset="-122"/>
              <a:sym typeface="Century Gothic" panose="020B0502020202020204" pitchFamily="34" charset="0"/>
            </a:endParaRPr>
          </a:p>
        </p:txBody>
      </p:sp>
      <p:sp>
        <p:nvSpPr>
          <p:cNvPr id="10" name="右箭头 9"/>
          <p:cNvSpPr/>
          <p:nvPr/>
        </p:nvSpPr>
        <p:spPr>
          <a:xfrm>
            <a:off x="4639945" y="3819525"/>
            <a:ext cx="3152775" cy="3194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4"/>
          <a:stretch>
            <a:fillRect/>
          </a:stretch>
        </p:blipFill>
        <p:spPr>
          <a:xfrm>
            <a:off x="1991360" y="2163445"/>
            <a:ext cx="2475865" cy="3830320"/>
          </a:xfrm>
          <a:prstGeom prst="rect">
            <a:avLst/>
          </a:prstGeom>
        </p:spPr>
      </p:pic>
      <p:pic>
        <p:nvPicPr>
          <p:cNvPr id="14" name="图片 1"/>
          <p:cNvPicPr>
            <a:picLocks noChangeAspect="1"/>
          </p:cNvPicPr>
          <p:nvPr/>
        </p:nvPicPr>
        <p:blipFill>
          <a:blip r:embed="rId5"/>
          <a:stretch>
            <a:fillRect/>
          </a:stretch>
        </p:blipFill>
        <p:spPr>
          <a:xfrm>
            <a:off x="8001000" y="2541905"/>
            <a:ext cx="3796665" cy="267970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3" nodeType="afterEffec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2" presetClass="entr" presetSubtype="4" fill="hold" grpId="13" nodeType="afterEffect">
                                  <p:childTnLst>
                                    <p:set>
                                      <p:cBhvr>
                                        <p:cTn id="16" dur="1" fill="hold">
                                          <p:stCondLst>
                                            <p:cond delay="0"/>
                                          </p:stCondLst>
                                        </p:cTn>
                                        <p:tgtEl>
                                          <p:spTgt spid="5"/>
                                        </p:tgtEl>
                                        <p:attrNameLst>
                                          <p:attrName>style.visibility</p:attrName>
                                        </p:attrNameLst>
                                      </p:cBhvr>
                                      <p:to>
                                        <p:strVal val="visible"/>
                                      </p:to>
                                    </p:set>
                                    <p:animEffect transition="in" filter="slide(fromBottom)">
                                      <p:cBhvr>
                                        <p:cTn id="17" dur="500"/>
                                        <p:tgtEl>
                                          <p:spTgt spid="5"/>
                                        </p:tgtEl>
                                      </p:cBhvr>
                                    </p:animEffect>
                                  </p:childTnLst>
                                </p:cTn>
                              </p:par>
                            </p:childTnLst>
                          </p:cTn>
                        </p:par>
                        <p:par>
                          <p:cTn id="18" fill="hold">
                            <p:stCondLst>
                              <p:cond delay="1500"/>
                            </p:stCondLst>
                            <p:childTnLst>
                              <p:par>
                                <p:cTn id="19" presetID="12" presetClass="entr" presetSubtype="4" fill="hold" grpId="13" nodeType="afterEffect">
                                  <p:childTnLst>
                                    <p:set>
                                      <p:cBhvr>
                                        <p:cTn id="20" dur="1" fill="hold">
                                          <p:stCondLst>
                                            <p:cond delay="0"/>
                                          </p:stCondLst>
                                        </p:cTn>
                                        <p:tgtEl>
                                          <p:spTgt spid="8"/>
                                        </p:tgtEl>
                                        <p:attrNameLst>
                                          <p:attrName>style.visibility</p:attrName>
                                        </p:attrNameLst>
                                      </p:cBhvr>
                                      <p:to>
                                        <p:strVal val="visible"/>
                                      </p:to>
                                    </p:set>
                                    <p:animEffect transition="in" filter="slide(fromBottom)">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3"/>
      <p:bldP spid="4" grpId="0" bldLvl="0" animBg="1"/>
      <p:bldP spid="5" grpId="13"/>
      <p:bldP spid="8" grpId="13"/>
    </p:bldLst>
  </p:timing>
</p:sld>
</file>

<file path=ppt/tags/tag1.xml><?xml version="1.0" encoding="utf-8"?>
<p:tagLst xmlns:p="http://schemas.openxmlformats.org/presentationml/2006/main">
  <p:tag name="AS_NET" val="4.0.30319.42000"/>
  <p:tag name="AS_OS" val="Microsoft Windows NT 6.2.9200.0"/>
  <p:tag name="AS_RELEASE_DATE" val="2016.09.30"/>
  <p:tag name="AS_TITLE" val="Aspose.Slides for .NET 2.0"/>
  <p:tag name="AS_VERSION" val="16.9.0.0"/>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HewEElGiNCAFT4AABqGAAAXAAAAdW5pdmVyc2FsL3VuaXZlcnNhbC5wbmftvQk01Pv/Py7hSlRCRBmtREJkyTKiUlkrW2QJZR1L9mVMCEWZut2SyJhcW2JSY8gyKJq6YTC2ZmxR9jFpmMHMmP9Mn1uW7nw/93fO73f+v985Oqc66vV6v56vx+u5PJ6v9aaFmZGQgKQAFxeX0OlTx89xcfEkcHFxj/Pzsf5Ff4OTFOuvdYHnjAy4ipt3jLF+4HE/ZnqMi6sEupF+iZf18wb/UxcCubg2vWH/Xofxy3fj4opHnD5+zDLMkdh7CRFkcwG4iN7vyKV07U/zuX3dErCHeqq5Om25BseFDU63S5kIndun3ybKuwG1d4tB6X7+hu5rfbucS+MlZGQeWPscQG4bGQmOZnYwp6YaP6p2PUtT7cLD7mX0ENMuRFLQne4UvYnKzslAzJVvs8lOdBfyXwoIH8fo+S+FJBhj0h3dcW0dn4Tzyj/kfLK+6NydP05RZVRkM8x15Pi3Xlep5VovqLziD1epG4L5YAdeQwR64alFvv+3ESFtipQ1c9xp5Rdj+vh2b0xCaC+OQBaN5PaKuvzapPUVmcNw7ajrJuPd2sFI3dzVEpVHrb+7oXeaDGNe3F3+4nhLOvlbf8bCKcAqqTLw+m4GoRkLJ3wAbr/0ynngsBB/wiH/Ugv69ldKkPkP1lcdnPszho7nMpXIbuEpaKrkQubyGs0gfeWgmE9xzs69styMmqlFIPVE7cT026UmayuEgjYkSIcNxDTN0DY6zcWKKRnxmI3w86G/3Uf4DPcDF1qhCQ45opgK0rTu/Od7NqXzlLIa8J5ZTSMmhjaLgy3OdA4lw0gRPmOxwgSiQ1l36rxWLgMSAiQEZLhAUr0+Twc7Bc3WLLovIaG23iEWrlE9ZpoeWjW0EyHU17dIKfObQtOmCknG2gMCtMAU5wEocw6qITxwgmsrM3pQBNZdj/XtR4NVwJRpKKTK/t0WDMrcebqaBCY93ZT9m+F05m1SuO02JgCIRYdmg0jQY2Zx8LKqL4o2tE4FiaMNi9aamG6jmlvLh19ftUVR4tFmPtdr86iyaqJ8ENeUsv+IQMLwsdPXDYTfXjwDIUoNT76sofkqeG3d9VGPoNMR2NzKFL5RTwtED+5frIlXShvSDm5pM4A3okHegeMMYikMFditZVndnrxMdxhCGQclksxuxLg3TmIgRvozwxo1815HDKIwAy+DLXW2Mful0zdZAykl0GoKGXW4oDR98zhePjZMh+8OtR/CtCKE9c5dkJpBwUqVFSr98mJDUpyd7S22wk/RdVIKi/Yu4IAMXCHsRIs4MJnp249rUZL2xt6GuH4xLTRvB+OLi84kqQsfL+04gxMzxqkr1lb4apco4cCPqU0zYUM1QNpHLBplPr3AnIcx5xOGkkH13mXEk5WBPO4jo8ywzfWR3ujD+dV+uUAo1SrS721kQXXeEEMEm0wNJ/TN6G5niGH9GDuxIMJNCIEWRQgJqS4L4TUsORNAQLlq0zINcwk3XPHU7MS8o5u7pxbFD5eeU1imn9/4KngNcdDfG2pV+C6oyPnELfBH5x57raaWhMHLlID/2MeX3KrOFwmSkYQ2qNtnvRQVLB15G2I3h6PA44/HyL70yzsemuIsY5BSnmrWngs2sm1bgMfrq+RDMdkU4TvHr23FSDNRz/dJe386q0PBMulYBK9Ja3QFt6y0N8ETIQxMDikBTtsWEtUaP7prg5zKZptQznIU7ZQ9rzPDiNt4TOPehx0cb0vRlk5mFPcxidWqYOhJICYSznsk4NZ0/7QjCCN1JAVFLJkj8TuPkN7nn0emJ0TgiEiq68wx5GO/kTvO+bwWxOqdhOShJBApclNa5ubB0qGHLwB52jlChGanyXYz4jL77vbN8lYWjSuQuNMQ2thWtp2q/vDWOnuaLxZUZyL4ehhglKwvl6lBrJpj8j8edDeus4h0lBptKhNDpPaWnY89aqOs5tAgwty5zsx+DGfNVTp0a2CvNIzvtMpDX/jpSvfWqPsndKTXUzwr+SF4ocy8XSYb01G8hsaENL4zNB7WMLTqLs4NIeJ1p8koc4KedWds0Tijv09bePRt5JEU2UXQLqyOqOc6s40BuXUtM2hLkJXTxit2jwerJRBHdH9Dko8ThvWoZXiUi1y0OvOd13WLAB2WAtiVi2LLzr1TEsyLghDUnZZcXeqVLHtlNaFgFy5Nh50tfNHEhHYcJFtGhQuqTsy+Mt2vopkerfZM7FB0J18Rq6v2nqKgUDDPPpYFTL4L5DXs6r2lFQv39MDFPqGIF+JrhJ8eV9xt4QXAetWZ03UyxQt9h4m7eR7WnNSpAf9RxKAGNbzfRUijYqMaWma6CU7u3tvy6lro0jo4KOHxX7VaCzXVobstPEkdcxoLlytc5PoSiXusibpqTipqRYaVoa1BYs6RzNJIcdN+5tl+z26kJc6hrkXHMrMvKyJC+gaRdDQRaWVGzC6egg7HVn9uHVrmaW45D+ytsxDdz5cGijezv6/6+Kafwhb8X3FzZYxnRXtvbGfy38yNTwGhYDu3CjYMhKBd5PhuqMwlE3dUsLpKD+RZb6zhmpmoDmIJXp59RZi/4QxsG7Ie+6SGYPRh90GvT2e9pUB43eThug/FzqMtxBn+BBfgCFU0ScwwD41t0VqALPTdZPpS571ImG1oM5vRUuroOeV2a15TYC6KyOjSWwj1URYlZGp7aXT2UXe0WSMbVN5Gm9qoZX6r9iVE310RB9PV/V845/cSspsqMF4xnu9Ud8q95boqiUd28IGkQC3i61FjugkuUqAj+pHPGMyoy3X0k+XkSMGd7K6Us7qSyGdI1DMgDukJ8zX8lcV/Bg8L86MKeGFvj9ST8zSyU0beMkkigqX3jdK+90NKmPvImxLAdEDF3SkVUUz31G+deufUHVTa9bg7x7eT7m3703djUG7MeSRoHY7O6OpDTEsD1SXwlL7MflePLq0/iX47aGrvHvUHjv5BCiVQkleE2p4/Yw7VWQguonoBe/nsiXrA6TDaxAniyZfE2qGSMad96Qlq5BoJdYftLXypxGzAdARxmv/RcCF/LsThgCOCGBjSb9YRMMKf8EQdV7NDHfgg/31Ujnlljdn1Mzho8glCyNBoSP+TgsQxJ9XkrJzqKVTXQ0iU4mINr1mij3u0Dm7oMSBy0ojQ3102FoBhmjO98FX785T9UxZhaPchXVZUsAaXiqmCZk0i/VD3o6YzfakjeIpNk53iHnp6H3OkgtqP1ojoo6BTGD2lxLDJisB3yE1EhASqxq4cqws1a2WixlK5l7MHzTxWf1u0QsOEEMGsECIU/Czi1kL/iaynDrSmQ8uAmRXkT1gMPVGXUycmeNERloG7segUyoThHnW53F5OLngMY+HJG992RrtsFdRSQTB0B+aqf1veHmxd3R3nU8pBl1hFR7TXVXTnH1mO/7Pea86jrw1iSuOC6GZ/rWJmghnYa6y6bg1bVnM2wWft15w9cnYqgXWdFp52ejWtZHX+BWzBdhUoc6oHKTidw/j9ieoqNuivtz52V90dy4e/MjsvfWVkW0oqOlMJbOVdemUVr7NcHxo1JNXfPWe9/lfC5gxmS6NSJ8OxF7yOTgLPsLNaKwvU9rB7v1fsymqiGXNfcotgEXIop/6cyy/NbRHckPDn69UtKT8/tz4Wfj+kytJWvvEXCvxfOi1gHL99daf0lfdK/C6wGsDa2jMscmqNnz536R/A50/gMTx36ReJbQvW1bWc0XaUP7i8q1mZMXmw6AhyTyAW5Bg13XBbScxindiNwGMZIoM9d3TzNrI+5qlzIQjfQeM9DhtT/UmPh4WiyOn9PVX0bx9OvpbP4pb/miBQ/2pXs3BaYCkLzz9i79XlNjUxD8M3z6z7IZ1FV6159DeRN5fYbXRfiNE0cmueZqFiIWDGl64eDNnQGrqQ8nO0w9e/fcP+8HPLmMZXdiwgtgouZ/D669YbrzeAFl4TyL/mnF/7Xgd3Gt9Dn7yl1/LbEhgaoNo7NryW+rwP5O9omV9Q2WtyWLt+OVq8ggeF+HWLuVkNxcK5Zckmsp6uIUnLgRMMt9LntXQu4E7zjhczfL33peFywC1qa9uutQyx5ZSRkPc/jA36Xf1K4nLslwR4ZW37LwW4sSbAmgBrAvzvFaDsJK9j2Kf4pj1QnRevSGhaMZpUMVHc9Di0L/xsf4k5iOni5AoD3z4b01j6OmnXpd8/7loxzeHsfOvSRLeR8LoPutSewLO7WvTglpMv/T0E0zlI/FYClQIWLfPtlRcXKB2Qo/TaMATcisWsBTfca9y0ypPNJj4bAtTti/bxgYkZTmd0Uxu7XKG6Dzxzm25y6tDA8aFT6UTbGLDhQ2NwHzznhoVcSkPXF0uZwKLnLqceuq0URkCiPAOep/vRKsZYKIrSizCMQMUbxMINn4YssPJwgYxG1cd/3l7ZY03GnTaFHfYxDutM6F8QhDI/QOV8NgFIblS1gaiAuqKnaNw4i1PKSL+OZnIVB8wGdN6cQVw14U0RupgSTjTES7+EkVl1gk59MWderLOIuReeew+pslIX8gDnIuJdFfxNBq5OegPa9CphBINddS277gMZgapdAgoJ10+vRCLrWgxu84Hq1yVi7/gOYdBTcKIq7ZWC6FbBnXYMnJ6TsuWAW+bYXtBK0Gs9E++h+rK502pzMBPSFbcNqeQKtmQes+Y0OqfeIN+ctiedjTFcnyqNSPv4dhftlajAhoTDuv4V6hyUwEzjD+QXRzHNvf5js4/SiJOVMNp1Fu4mmzOKTYftLjXcUX4/uYJ3iSr7V8D/VKQ+rUXHGCO6Pvi6wxg9GqzOXI78pEbkMeQ1G04za3u7slLGFQnPQl2F5+YDbeTZFwQ7PNaQBZkFStwMd4iDOmg2KbdZR1o7H/Afm7fD+ExUMHTU2JDhRBgEDgoxCryObOgTy5cWvMz+ut8JDEiJ09d9y/NnteQtdCXwpUxjINAIVP02WmyLoJhmmvvR01Irjfd5//OWl74vWJaf/gzdlfLDSM75H+5GTn8QXNbR8PUJ1alOLB7zhdo6GvlQCyOQwGagq+x0Zh2RHyMrIQkX9wbE/aAGn92tVswAnFSxiCyvSKkWFyzKhinNy6mOaP+jZhlL38KXMW1ixutaiuzLQqTfBGtkdTJTz6/7qb0fGpZrb6rqDFK2kt3zpKG/rhsev2jGe5iD0n7YHoG/dzcObqJ5vP6LpT4HPf0iqEt8P1rXAv+0RTj1PCfnNHA1IZPiJsQyk+/F1nGwre/SeW9IoAgl3ijP4OiO/lNMIIGy4Xsx/n/Wh+8e5YK9MlJ0k3CAlti7iwrPJLbuT9u5fMo2hpvvkPuop3mnhKCD+PdiHJTAX8vQPPJFp7OHzXc0/kcvpqUmEfH5rtGhXA+oLqV7uFmb1LNQTTLrqwieCCZSQSPheYiflPDhSnH+dhTdYuWW8/O7MEChxE2eI6/yivQ5GSP+059F1Hz9+1yj3WKGRdaKO8bPahNGOQIMTriNuvqXAItO62oDc4PH4GcnI4cVXu9y+m9DZ8MrHT336UWdxWQlYoETSBaQd0cXhau+vt6YXklCV17UFKXtoE0VRnNUsQXDzuAdx3gOksKxkSxtLEEYwAN8OJi3hPvo+ClWjDaz4iip5frTBKt1YhJ5nKL02+0VR7eKWcSct+I0gJod+m0hrFD+toDTEAUkFKcc57UcsOSoUWZH7iAdWK0EcIqNzhnwwj1n14lpWnFE5rzQXhCLkjhz1O41OP7X4Xh/xJeaCKR/GqYQCX5zjoaKbMJVOJQCKQOXYoZKwLCyhAorrZMcbMeKL1eMQv6UCOjrCR957DeHpk1VamB1yI0npA0mA6EI/ugpNmFj87fgwOmj1N7Q/g7Xs9n8iShwA3YowCmVs2gvEmCl1FxeQ1z2jdq93Hf5TQ9NF7rzB050FjWx2NzLWeU9OyInSzDF0pW+DXecR7fe9zk3cpUl5kb9/dO4t7e2Ll/I2l7eeMmjqRq/TbDhrs50vYhNobNLh0VUz0Hu3+cu6NQUZdyEDDEJoToI8IlyURDelQz1NgUki2njMNmmPoWlt7tATiAIIdDO46U3cDB4UAI/RHZMwgxq5tH6UFpCb3MR4lDzso9eR3QpmrmUR4oXvaDmUJAd9lHsoVCE6gi47o6z3H25K889VTuV9i+chxz+IdjIEf9Xhq0RkSgFiSTlbHCUPHeWra5If8nvcrF3tuXrzA3E2aw7FVnFq1MiMKLLcggdrqDZs5EHDe7xOwyWeACYO7EgJ2I2qKQpzEyn7zU8XBmJBEzjQTV5CBViQXfXPAbnsu/sJCEIZiezjdaGR7rCil2SujyhmJDBEkpAaf6xwo6ZOaVZ18jZ40xmZIaW0sZ/CM5Z35xn2yhgSaSJTe9xCZyeS4ee/BEHK5GYD/Q9torvbrreUnZDC+SDdyigdIUcXCpxkXP1EPO4R2G+lV3mhJDCobbo+iHh5otUsV22k7SgBvPJoZmwPJqG0NMnptf1FCW8Sh8VX00iGqXnY+i2TxgzjidTh7O/Lf5Q6qZwd5d2++qleZZDrfpf6sZziJEbE3brp0VjsPbPXxKljwpfryfnXTrHc0Kx1rPwususCc8eMqj0/skisP2x9ljY2O3Mkbr3QcHNejQVJyE1UlyIyDjKS5YSKnnclFoQb0sGIcH4bciGEpRzQYcPvk83yYxc/C6j8p/NV/XWxRHrUPAfPgfKb2TtsR40iYPPkcYYQXa1W7G3xbSEryG3uPX5RiAezztx2QskFBOgoGONqMzM6KCD+EbSRjWGbS8q3ck8Do666hV9S1h+Q0IzVU/kRwRRtV4RZtHwL3OIP4QSciElhVYH9PTE+onDf+HGT8hsLUzEJ6XPN2UODdmCGppZjDuYJoyo8VMWRewsfICvIVjzlEJfN/lZ6zqcUGPa2vnIWu8tFbMtifBYbEWBQG9TQxf2NHLyUMA/L2IV3OLgIedHtw0j0/VJFdCWGT4sEa1PHLqMi/w6STv7gpLayOqaYSw8zJcm1zOzaGT6Wu1ZkrMs2pU5pI0vFTMkunrivspyl1BakfnmPBbE7KvC8qDK+dkInsypU7wcmLGv3Cu0ol8lrLlKQHihkfRKBOsJP3d9t3CICTBaDORyxJy20RVHox8P23rp/QwCasqUt6nqnGG6VuKe7zdIpXS1PqDswTcBt6EKU11Lz/uEoh8V8JqAYMM0IOKSDiL+BFH6FE4qADNxvBpvNIniPTtxr5t5g1Oasmh4yt6SFTCKOAWMk1K1R6VZrnyRo7Nf2LwLdJblqJEcHTWIayKM5agXbDjFHDaPP8FqpJVjvECuezbEihejTpwcahZzS9s2Vtg6WcgpbLXyPU8x4rXMgnAMOWtgrIGxBsYaGP+3gRE23SBuJPXm+2dSxG4EHv9PaniAVzbOVKqmcVkwvaPxdQZn7ucInu1IeXMq/RxLsBzuAF92lR0KElsFcwbcnnveY+7TJ7b/XNZwlhHUmW0/n57qGOH5R8mzIQsWZBYxmrL1r3ZFPmavKrWFvRhFko2FVq/rpF7S/2UNZMVi0O8fP5y6MhsXvXo31On/svBU816tzdv4zeq1p3LB/7Zg1eh48nAhYGb9KnFMJf/nxTG6ae5dR3vJ5tXduPzfFtXcKId/v8DIAqwSx7ftvyzg+R2+PYNv81+xGQbNIPr5ZUIW55uSldBhs8SJWbGwL/dtHAtN28f6F4n9KZt00AsdCF+92QJz0Pc9W4DFTwDfqWpq36WaoTl86I7AHZVU70WGHTyEDZPGilVFUZUtxxIRbxS+voQxfMgsHcnLgMxkA3aq8+BlByJGtPtf3ZS05NecdD1Uu1VQ7BUXV+b6Yt/xpb1iykkxJDApMlF2t12VdYyJpqjCdcoG886vGba6an9Fvg+oWqyQYalCeKDqynkbYZ+5o8Xc0yov/aLJ6ZHhzK+JwIOij8BuU4EwWo9jqUhVu8BnFlE6xNVnWdpnuWAMWVKmjNe1AXdvdBZxTwdU5SyGs5Kh6wb2U9miAAX7p48xE4+ZbC7v57PSpPWROAS3ue5se+mwUU3djAoAHPn5rlGGkkCG0qYNozyGccGjux6TXs3+fhGci/05LLOSo+LJ3ed6EJ5dkQcWBbpU6t6Pgob2hDQbuj5O/N6M16pmMljNKKHnBs3I3kwFNxqPvRMN35WhKpChShH6ymO4PngY/Xgq3DWncnk+NKHcorStJCe/thh6r5rWS0K5eHxgxOfG3IXeux3cLMzStb3VK9cQ9NWb5z9thpS/AtMoHaF06sxEvLhj+cK8KlYnkIgdmkbdBjHfhuAnGp1cKz51ohg+i8zK6OhebydqRFfH5Ed3GDiONmmaB/was9lncI81KaKr0lFcnrgQfv3g9+1l6XMpI6ZxqWOuRC0cZGg6rAgELYWZUi+jq+eYYGs+YoRZT9xpGV0zzb0sH7vua4LUiFCe0uy+pRHurIXXWTwbL58orlQP7QsfmUADor7WdamLxRjrRPeDqdW+ZDIMM0QmmjCBmcyvbzY76cou9s524JEYAtNIRpWBn60C0fx7JxxsXs7hZsnod4s3F7Y9Y+82RGy8iMfmEW4zo6dejfQ99y5RUmycHxSvCQOFsjL3xxNovPdJ/hkGCcIUMmd8lgWGW2qKUl3+suucetEc990CVFfNnJ1SFoVbXJcTFjzh34a2t2iPfQiOg4dFE96y8nZwKdG+zLea8tK2NNBEWZQmVpgyHNNKZ+Zh2ha1U3bRZlk2U9McTdeiNJ55NJZU6MmvtjnB5bIFbaEtFY28eU0Wbe+Pi83pPhn5DLRnEQT0Lox1sRc+XAozZ4IKY+34O6STu24gWD52zKvj3HBYtmlP8unawAvrzFFAHrb+f2zu8L2lURDdDl2S+ZJzP4Lf045rpl7EvKr4Ah1y/ajwVH0Xuq4laA9otkXnjtZ+iSTwo2I3fKmLR7/kJK1qDPN+t8mHhL04ZzmDTNTjcOV27iz++GHAzuSs/ejhS6b2uqJMMwJSzHBaspJSqSv7Gj4W+Po8Mh1ynXhnCBqpoqVxO8B3K0sRq9K2r4xz4DcpKLv8eCA5BNRgXunXogfYpx2s3E4p6FXysFFGEh0NaZ2XCeRcgGzkQMxvKZsS8OMZFJUiT2U1B0UkKMfM/j15NBuK9gU+iIXzpw9TJb1izKPUinjNQJfP6lAf3jfAfZWz/n1D4ngiK9/iFufyQy74qYHzNy+JkXLkuR9Xm/VUI0mqHW9uQ7/4VxIc9XsBkbyLKoEvO1SZKQ6QTQbWRL/zSpsPtOcSjbHgUZneCW9Uk3jUJ+JB8CYKXGO1DcIccTghuqv1AHtP0RZM0DNvot9ijxzbd+1Z5btofDJicXBNFLVqRNcGEOi96yw9lOZ17CxJzLCEMaf5UQWwJ/mamyRXQxJsLgma/HiPRIVvQws9271E3lNy62U/lG6v73Wv14/TN4emjK1nz93Uqux8BiJq5C/iIEuj3FSLrrPYaD2sEZRCCYgbCWHCKXnjSp+y3Ur8iH2niK6XCbFwsLf/O3L0dLKTzyAWQbVVaY99sA2NhD4oBV7up3jby+AM/oRC6EO/sVL2MWnDkkEPdBN/0aD3ok374SM3LJrCn1LCz7Bi9bf9V1ZSj00btHMhWj74Q4u/d+vwexUG5GpY+GIJlLwB8wDyGAoKKsW98tXrdQyVztgheafR77Au8/w3RX4vqnDSQD7DcyGsaI7fLqoUmmXqBBnLduviNQy4SPReiABZnec5mig9QZ8Xfrohgcdwi2j5jbDszujscSADs5T6swzy0jH77UFYXarP7sabEALsOSxBX3HUM6Z1hlnGODCX45wffxQHSZ3aqaaLQsEI1oIOZUTDcVXIVImC+3CdxXVZkJVZlfXGhN0ZacX7k0JwaA+NIr29EvjgHiLioQM1AsPnAgLWsOLmX7wCI9zWgmJTOjU75r4sR2FWQlNt7gY0ydQwcxu9HjviRL5/VLjZZ2P8Ewf6hfnuKbWWGzCMU34SzI/mC0lC63Y6QhaZ0+SwXgdspS8hsdN9gW5bENj4V1oIED4Gg/hpwPoo7p/y4GcnjaI++3TBUqDP5VAqm28Pziva4il+kdGTRvYF7Slar584wi3aidkARr5zvj+KxWJ7wqM32GKV1i3YOS2p4g6RKI/KizGZx96r7DrfgCJFUyt5DeNf8tZZfGomf4hx2rR8Rw005ovHG9WUgtoSgGyhxOhMz4itynCUJTmKzdPCyYdXKjjmujR+yiZmTOhRZMJ+727rHqPTLCWJzaptqJcqHZayqhnTWLaT+YkQ9mguN2RaHBLQXp3QuYWLePRtKJr8+HDMk7RrYoYntJuV+KJVlhNwB76UDTrIXgR3F2OMeiRRjyZNG9Gjan2yqLt1TNnyOY7O/bzYiWumbHFJK/nXo5vPx1CrSWBrIQbJSZKgIfhID4t575VZyI7DNw+tcumZtvWF9bDfsdd34+k1ymPeTrRH5NMx5PdBr1ktPHvTuK3DxHk2Pdp1aQ2589q7YR2xMFZM4TF8L2YoLKj77d2eWLiLVpxzvm3izkiV1j6lvcsaaVf73shx3sXP5ovHNf8QTGSRr3V1FiUZ31u4WO/tWP9rC1FiYd/ey/Iavnd+h3k//niCLbznauHRtvUKBdcELAtqWZSv/CYUqMeYwY2Ry1nJCO9AdxovcWIfasEEtkSJGoUst+fjzVlpANlm4EuqUx97x5NJvOH3HUspTpb0J6+X0ddwoQxI/pgYK8GRtxqQBc6f9opS+p4DzO0bqKrhyS+LWNIyS8ksvA3ru+kF+sN2uyTYIWBVopO+/UqEFavEGY5LQZ7+Xk6sxnxzOe6IaBJUrX4qkK+fwynTyVfTLEXIZ3FrcF6bupKQ5mjFSsnO8XJYer6ooQlmEWd1LJBJH341kkmg02qYlX5HnJ2V10/3pVDDqroQtL845GLFUoKLGAgdM5wHZIwNsyAuRpbXoZ9eE5i8EBPmh4nU6Ztg53mTJgZ5t7fLrMhOmmuD4+ps9302ZqVydIGD1V2qXcIKCTymq1PGdXUtc3HRRvncxt+RvODepgVqXJFE1f7OKtN25+OQvHI0L1tzVLV+yT6mf2OkWPA+YCW/dmO8zp7DtUNXUpfnz/3XnD08300GiEnUcLPJ0Eocv2+9W5KiaIbbmeJO/wgAP4MuBdwHgvwJDxIapW1iPhTXYiGL5CYioUyDfezGibb4Whz9PHy8II/SF1B3x/ndyiF41l6rFQtnMTNaOqWaemqWx/wW+MYxpBI7G2XOOjFL57sxeqjwr3W/lUUzvzgtfnFMlOfUj9oCFmFwZp9IuShk7Togub59TsNavafeRjDL1WnQyUle2YB3UHcbqdCf8fmeOfrQjOBIiZecdCR9GiO+2Yblz1Zt7FE44v/UWY47S+KhWY3LV8n1HbavAqcQpKgRbZu6P75LSGQgFebS+IyMSVp1LWeUuK5A3sIYrZiFpbzT+T1bqvL+088kHkEasHlUvZvrvAX9hyKjzf+wnW2RTobkxRHCDmb248sweIb1MCGZCe2Kpnx0dyIMtzmH/8FVF3DrQkwiIHpOfrJqaujupSiYleE/jVLMeV7DEhc5vj+nScUx3jxGKuWgT+Y6wNh0ihjg3k1SWJVume42wu37W1WUU2plY59I8GCYGCzBK8n2gKjTdEa3dWR1SHafyp71RqUJAvW0fTuUwESyzvdeGav+Jq1RuQya2jk+MzHBhpA8qsSj344LdzeS5kWwfgBgcoc+GfrkRD7Oev74nAizf2q76Kfz1w0U+ZO6oCCklfF0dxDvefvTJWr5lHKBi168lA1RLv3U8Ez2Dt6VUyHWXgN/1Fn4VIKRCgYZtiU4ax5TGxKLjJKtdHDQtCaSuSgxD6CbzOybFX+Iv52XV3jXJZK22JBrLMQ32VWh0OKrA+41em/HVUl0fYwb35BgHbFOmaa6OAnV68QsDbAxnxmL4Y++ICIgpdDwUitB4h4nwtQeUWgp9G7DAAqsVhRvWiLgclQmZYQkST9J48/NdaqcikFO5de12jyt3aUBy0x4Qkg5+4+qk+Sc32vvgSbyR+CdLB5BJhUMMrfJgTZexTdlu6YTHQ3IWbKZOPTuh0lf80Chi6npLoA8gHahKH+3jZiHmEdhwqNZCpk/dreg0Mj0ThZ9uHzX2SNH/FpO2npousMyV+QctT6PPwFvCic4CSXL5BXNeVL5k2i/ldZ50V7iFatujpz0b7fWqq9h6UMdVm2vFw1YrRW8MR5PcWnREbqNp+Su/9LdNX87yjUdFzJNp6Q2HReR998gxn9v2tFrXUsw01F8E5uWrZowy2Ej1+BcGm+IE9uIEztKXkdUu3YTnEQpAvGoCW9rCI0C0XAURaQnyOV5TyxsjjQGy4UyHiJkkkDNkG27WoJgrlI0uli+Mb/g5JsK+S1mBN2Kwf7nOy658zzDPfewYWWRLCOvncTOvQQu2AKWos/B7ZonlJHFu15lW8V8KNJ/lpKeYIi7H4ar3saKQ6t2n7Dnlg6FWvhhLbOMeO00kQqiSV3fPdhztcCBgJfGy9zQLT995XbXUZCUvEUlBydoQVxXXW0TI/0/OsEIwUKQIa+Xjf4/qYSMxFPdrDKqfEs2dyz8viPXgyubdHxDbi6LKtNC/4ufaFy8BaRlQ2dVlkWEmAm++yya3MMOTJ7QgDxQ/jWBix4szydNmp1AP2jeQ5Cu2YM7JSWuuPLQYBU7pKG//aWQDmCMGqXbmg7YC0lI4PSrMEPVhyReeL1rW7Ex2xYes9Gh3rnMUp/3UD53Wm1fElzM0eKwBVKL5HMnolBj2Sb1Wt7busQkgfzaeGuZQCJ7pqxRfdWuHfGjm0rtWeFc3HJpd4r9is6Lq1GQCuwSdhwDvgEGHsKKqQOxHPcdxr7NDDnBKmGgwGkv58VRzXZfFtW6aMGRNbR044r/gymnqd6NOxPxiiwGtPEpp+nijZKReDF2Cc67d+BDFpU53PL+xzhuOzrmal75hFUCznn/UtAOr79HiMOk84O3mUrVM23DCOYCQgNCcYeg5hn9TEaTdv+8Wb9XrX7A+mnHFGpQVdmQLnrmPifQNGSiWDFLg9oXSRrOjJyaLuITFPSS6RuadqyZMuawOYzFgRKlI05JKHtIyEyKhJgJ1Uc6KO+lq6S/WaHzav69zi1euz7FcHnu5BtkaaLdJ5ZjWGWg5b7KcqK2RnJZsNnA71Oxq9oSYBnWdZZh8/EYKujMp28/rLqiB5dkRASrZ4v8euekK/leP5mNP2EtuCHxl2+4xcEBzDmMVL9r50CrESAYNy3WF3RRGfl647Xtu1WPLx8bGQlJ1R6t/UgRwSK/0jvQ3zfEryJubOfEY0jews6jHsHED9/jD3WT9HRFxa6YCNZE/OdwDLJZxiMacACwz35s8lryVLhSxXhR3/JDcv+ZX9+QEPWHiZzbR+XVR0hO/f3frDhYjkwToLlSbi3TE7IUGzKe77ziV4K2orayVODiR4kjNoFLtY1VZb7/L4/hPzvOO3/XZ3lNf09VMQpmcvuyBkY0/nVtZ/Vh+ksVr+Lhf+o4u/6qrZnnvi8CfK/PCiYDbVfkJ6EfVZefe/b717VrfRrn3V3bLzYt237RtITMPwTIv+FkjV3bxtqcJstuwEv35Yv7/f+69rWPD8nYt/mvHi2FwYuPlpD5x7j3d302ZTBOL3gOvIJdrlU1/7o210uVEdjts4FHVhzM/onMVsFVLue+5E9VYlPHVPXzlyCNmcsa8I/+97WvuDYDpbKHvZaWW/w9l5D5x/D492CyY+MhUO7rxYe6rsvcP/3f1258mwFRP9nUkbFUu03wJzL/QFiXVEmhmusi3iSeoRK5/AT9vNC/rv3wthbT59ajwqV1mdqc7f/aRP8PGfisYIJ0xCjcNMqoZaDSWqhYW9yt2Z7ts4Z2v195JK+L/cF2BYmFmTwguGEsEEbLsMh3Vt7/TxyCrYj5Rsoz5swZ83T2jFX6nI2ypXeOhf3Hfd89vUnjr9uevn9/j0QEk9YPKT0jZ8DulVxzsN6Z/R6HCatCExt03Vg4avy4sqWq6FXyGLfshHHGhefmV6qWzyb87Qk6hAIj+gYIRu+vG14JXGGS8T9U5x2L52TSmybbYR9bExfuLIX9RHZfRv+oayHRm0nlIxZ3ayyuNNzxXw13y3fpVSVYWCaqT/fqDYpq5CymQubFIWi0Ppv3fuLNwkzGgh7mLDONLNR3oNyV28mZGqjgPmj5P3iNv0VsCV//0FioiqVJVVwPPxbovsxmzgCWuNbmH/b3eRhnsEv1f3J6nOT4d55DVbvUPWQGtrhkgKOX/rW/XWt6rem1pteaZnPuMvRs0XfOnRo9lqouLDrnaPM9/Oznmnqn1pZLMYlbsUom2K7KShm+slIRsU38pyRsY2LCEBsTrI9qD7x2IL0uws4s0U998/VdQnyAiNFd8FoBg3UKcZ2lhz3sIRh2IiLxImjF9hFrj4GKuoGXWL3KEq9THjKakoS/M2O2wx45GAdKK13eq9wYb6M4Jm0gtIbW2wRgtAIuaLl92bJ+veQNakgVJhV9eCSUKrFVLQ20KmN7wHdd2madmMXPNLhAKzu7f0ZqucwJVT/OFmth/vG0n6f+aAD7nPLPxFHVdPmYOL8rZJ9WNOaYNv4ixKrd7ksCcDhu6KlfTpyuYRBqvmdU28Xxt+w5fSsN7nPdALg4DQVvtoszAoDV3hikx3BMz93evoiFlxiq1FkMO6iESHH65qdn7HPcAdmmvRzPCaXBn/4sw2GN4Z2gFS+LDd6SAo1bc9pctrwMh2NQ+lfy5VnKfbnH43wZpwWPFWU4pOqHDa3YRGfoZHoFx5FbXobDtMGd7U/ZR8+2a+DbOU4+LC/DaQqj0cKKZSV/lbfm+nKcCFlehsN0ilvCU/ai1Nvb6sGcR31ZGQ5TOzKqlmIs/3HYF1lgz0ktl5fhrI5P11RnTXXWVGel6nhMDX8/HFWCkSbo0L++senH6pBNEh6oc56OlVHdxIZs2Pf7lW3OoxQiwaauBUztTYXnNMVzFnsHWyTT3uMSQROdRV1nK8jN2qpI5KsWzpgG5LPvj3mcbqvl1mAx/Dj4FYijwjxhJ0iHNAL84HO2aZGCl/supBL2cwT5BBtkkK9Lzh0LOXJKBV2dI0bnvmO03wBeOVXhLQJ53NgV9j8Ymi279Pj+11nlH2f2QHWuztq8x4fqyEon15wbLgzhrO6FbOnbTXkMAl6OzbMqTB35fLI9LfTj5dL3nNp6Y75m1GtGvRYP1lRnTXX+X1IdLx5DNKaoDkh/A3Sz9VD159i5GMyLTaa8llnnOXUtSFIDf0sgv7aW43DxSX84qiZmEWPGabBaPHs8VFkp33qOZ2wkwg5OtFjq8x614qR+eQHZTfnXBAQvckwaB0qeGZ5fJzZqyQmVxyzos7nlldfAWANjDYw1MNbAWANjDYw1MNbAWANjDYw1MNbAWANjDYw1MNbAWANjDYw1MNbAWANjDYw1MP5/A+PrYLJSiOTR75+58W+v4xLGvEw5zWs58O7HmyTPfrxJYrqYylV6XntJBOWv7efNQY4RYzl7Eu88KrwmcMty7Tqu/0PXcZUPuQNpH9+WSSr/+kDkBPuExK0NfL+8gfP9JI8CMezA14VzzuBi7KoCw//lESKlfQ+2/vKAzn978uf1Pzyg87/1yR8ZMUFdJp2czj7on74ZPGqYzr6FIz2SVE0dRLvWuDBdgK6QnKxzFqsELJV4mEJQCmhEk/QayvXQQHIadocaCjoEVS9ioBGhN7HawagAf+WZOADdmVwcWj0xGJs1cVSJokGJVJTlwoy5YFZi1FXLvlQk2aE+wOTrVleaJmofYTrD61WDXvBNXmXaDuY58DAUsEMQPCgCkxMTKB18Gw2wywBnMsfMIREi/TQd6k5SGGaY0L9IkcqkfVGChJNr12++CIZMugII3va0qsyRg078vv1ohh2x5mu8UlUxBRd9c4T41H3mwkQN+4wsIrIPzqj4cAraZYtPpZFqIIG9AdITBdQzbyaf6tNK6GhNFKLUxnXp3SHB+ic3jBluWL1PmLZAvYVW6KGUtCEtY0LBQtgMiBSv9Ntvhlbny7pJfbJ5Es9qxkz9KgR4KR8pvaH9jISRE/miQOiW3ej+bw/KLjIqsRSdkbl7oHY9bnj+PLsThcyUipO1uIXd0pEEQh9KtT05ZDrDQwrrzdh6aLeP57rzdOo5GEi1jUJ82FXu6zRoOyTx+lvB5OOInE/oQm4iZpqUtu+N9Epx944W2ZclCJ2we/jS7ZnX6EtStBGAWnW5ua6uBa0dcRNr/zrw3ZDKnZQtMou9shJJ9w0IsTG2uw7vvFVmtTNxMnlk2KxK8avnbHLHYWG+BmaZTI7utl3OM1Z0yPXwIqzd8/ZMcWm8wAt+u1yFG330YQ0/oVQ7gsPJFwhhTIt1vkMZS1mayAWx8MBnaj3uVlmMd9U2Ga7tP58Xy78kM1USedN1uo+G/FxCnXAYpDxBpI4/Jw3Fwj87YAhGvhShq7ttH0IsPe1lL6gEoUV8aWGdSMBu/ZtM2G8hwg+RHTrCX0u/yr7O9KQN7+JOmx+HoQ77dKUHpt6d9K6fiMflgD0/tbYtEiPPfaRU/ZBCs582IaGEH5f9iZT/+gBSmrGgslmJubGe2fSjVFQTmFSGtCwMu6j8h2CCXQBVKMHlxFv6oip5U5Lyk6IzH/PIOiNf731BbXG3V1bbfDq3rgU1gtX1iVw89/XFh1MbC18gSkjog8R+lb7m4K0OeCNaQE/klQK0tM3PJ2cHrgjWY5JOohEtdOrcPveRhWpmrpOs3jmUZTJYWlzw8QEJfAjpYecxYYmGIQM4OfN4WXyE4vVXN509UoXrWqojsVEHH880Bw82T2KuYLpkgfPvq6HMlo3DbdER9KqRvbPWfj/2n0hKzF/5QIhOdHqKexVNqrneNd/orhcYpLlX4qihsihgFyEY8IQ/ftDxBK3nYdiGGszmyjv1mLrcSz0z0obT5DGn9PQ+Vw+7kbnR/hmlptJIwQYsnpGEJyMqMS3BJ1PAt8HUL7k2gmD6EKD/+xNpOuRG1XQfiRcz0ppdN7VfAghX4T47KdUH+tmiPQ9MiigQ//E23/UY2cyw3bp3w4r7oZE1zeceR9b05fiRJpyYC2c/tdzmNSQfa0G2dOmGmCQe/PReB401el9MUx0Q1j+u3L4of4FeSTTHu1NM0yeUTM6O8HvjGU9yAV+SLeQW9sVWbusrzfKIII95pnc3q9Fv6rvjr0iLmtLc35/a+HxT+O2xpjzqx9R0gQQ99pV5aCaDVDMFYjYoRasEB9gfhmlBJvGp3Z8cCB8mMfSq1KK6INgDypuh6PDLP1yil5TmrFNvE30xKkXd2Bdbsjl1RpK2eH/YIVhEcOcrFzm+Rdz9fQSB6ok9BsQ9btNzM5GekcZ+3FAS5CrUDmNUOljJe6woWvgtEuOyz4I2PzOMU1TzwqZTHDYGDJbw3yqmJTsZA47cAmvPHME35bnWsKSdeF3gako86vl2w+SrkcxIRZGbzD6Uy2irEaA6wvFZ1qspvjZjWvi799qOspTLNlxB486jOamO+OMeIe/0aHIfF0mMfQrSNsY/zM954CHQFCByl0yybeiPzrs1XTczPfeY/gaw+FUq2qgX9XjuAn2qD1UC2hflo5ApzpRe0Cad699RUR0WPWm8YwgJImA0U+bCd2CKh25jsqOn55Ap0+RuX7rOW4lKvLt3K4X6kCa0ISFFMOGBfkQPb3wMjKjTWjawz+DBhPW7eqPGXCdzvfnPnS1uBZ00R5lB7i11JrRHCI9bTKCVsiimE+0CSJk39jKe/VpOFll6x02/x/5Kf79fma5fl+4he82tNSKkhaR+LEE9VFc2ugs6guwvHKnpQpkLIVu+3HG9cDXyHWoYoyL01OXWVieiO276A8r8aEO9b5QpBAq9I4e20w3ZFnzJBIlVuUzSYLOqnbMX6nM0/sRMOHpEUHpR92z/JBIVXt+ZMAuqNMskK3t6wlQRKpuv4Zmw3RJeqgdw+HpeValNih1vhvpgPymw6fr+hc6yFIF4/HH3jQr4pw88r7XGwsdIPcKDSDGmYksa6iOFFpI+l1H89iZqWqxmYkokbEfFYb2XTerDN4a8iaG8hl2gmtKbQyn9Q/bK6ptr7cB54DsfSeHpzwNGaewX6Y5KNMHf6dQMN+S614C060qt9AMGqw/NeWygBYmZZviUNR08SCSr1LXobBnfKdiU2vXWx/Di8ZT5Ux/P6epMVb9fuvSqZQhxB7QxCC+fOVcdbq8sCmS2paJnKqzU2M+xnlAVitm9NwkxCbC/cDV9g23uvVZFwQ88htP4ohRQfCvK3ChDXkJAyng2DXiIjd2tYQu3TCeyC+5lf7F9haT4gwmzHhzUWrFJniXNvt8MCRTFQ08wPe4eBdLS1D63n7Yk+Y4HQFYnhk7wy7HsQk9FRUsoYXePB7UhDZhXpINHvYZIJiCtThJDCdsyMrwuR+XqKQ4kgZMlkbQ9DdhUvTPqTrO41889tB1i1HoR53kNpyUT0QgWhjyGzAUEs4J9ARFC36RmyH26G95AoT+SdWCERNU4iAsqMmaLQsioB51UxwIcBdSF6QgpEj3aEX3QoX7TvKB6JYZgZXjE7cdJWrXnM9pDelDSAqOsV/MVrzgOuE0k5vQzOmzRTJJwE2akeZiRWcznFXOOTtA7iQrSvjmRcqnAnKK1CDp2YRKiPaXZ7KCQMIw5CpvMjL7u02XUwJKv/7Z93pa8x4d/ezTWDgI9+IrE7JnZ8IzaE4gdZl95OcyiUwMT6H5aH9U3mtgVTRzX4t4tngR2KJoPxzyT8AIRGj5bxpjEO8sdyiTo2aG8rVofNWmFjFz5ca/Sx1pWVXR7dfjw0JTtTpy1YBPzaDc9201xb1qijDFgX3JXRt8fr8C3fBZTKzdtpyrNEncRHpmJlm3JA3vBwaI+aBcPTxqOcOU4eBhC9EHv9vaMTNSRVn8wrgrpSYJ/TPp+p0J6/9zt/u7jcyIWoWDI5z2AVxFmOhr4HXZh2FC43b0YkOyLkN97S5FX+3IVNaqn+IKNj1RPXa8QFTRVkgC9nywm7nwJqERpMQq34Pzze5NHHypHeUJ0p6J+Pm908UEMBgCpMlYO6r0NLet1zWeY6TEL3Wg9+uEV3zz6VWq1IP2ZfBdxYkCC3pmQ3vInjF1p+e/VtqSbD2d6NVh0a84w5CUe8RqWHB0ti54oKxaKz7109m8Ja56JFC5qgiA+2gFmzG+dbZj3uRpZfQ9QZUSl2SH0adqMqzdZ7AwZ+uAydxqY6rpY5dm0e0cS0w/yReYlwHj225xnv/h4IfrHEfdbMWxObRRvaKwADmFYvVCH461bJxfkPuoc9FKIH5w3pm53WACHF/gaE0PBTy5VYHEq76LYt0m6KfIkmYuVAmVwer5dKZF6deAkZzmTgx1XCCw+dFo5iEYhFkJvOJSd8yC41nxTqHkxX1izUNgEXBwCLhyyjjMHj5+3AWyfqa7ku+vjbnYIp15p1oi7EOfwyaJqxG5OmOkYGleRw9D5zC0sOz5hkHoe/CfIE5D3qaUYOjQl9Ydix4eh6As/o9uhrloyFgghkt4a19icfBjgoC8ydC2sma6UeKKl1ffUTkSJ4l5PYPqUIc8+4khij4aq6rqKoMlKvVZlhFHUn8/i9Vr3S/cHV51FSODqh8jvJ1GPxzAjdmCo0Ht8Sb3mARO3vpfsTolq3E+JFGh6AxvtqaFV1lQu+Gq8fqw3Qo0mUdXZ/6AgKr9NoFTGXA6549Zls0M0HkOiq4XiwA3RakZD3FwZWL1MFz2j9ZnVrRlWt7ocPrj4yUskuT5EeOBLlViRY+7L4pM8v5kfKfSk64A9yzGfLUzYxGDMncussUw3/ogNnMJ01SzOWsqJllaVOI9m8OJDKfQuCKML4Vt1RAi8eywdwZMEM4WJfCiNnk+FXGB5X8mQL61tN0PHpif6SCr2LXqFVRN6wJKr7tGqVYFNO9yarTDtrmOzw5fsCi/kShvTxgJq7vy8kjHVb4AMY9LHX8P3pRrXnIdS5mT1pm8Gye2VeNTrNDpVSYp+4wV3AGxOR8gvAJkjzO+nN+EfI58+fp5qVlVyWJa7a8zow+6vN1gq2HbVU2p6LueijFkpoNJgl0LCIaY4ap+IdFfikjral/kWye+we9qh55p4NlMEEn+QJvzC2kghYf/6C3UtR0l3P2e7aVDPvuiTHTJ+pW/5EZrDmCl3sviR68ZI8kV/jQPsCK6B99WkwiIijQ+ZMxZSkQz2TWrJIp+NZ7cKmsbCQSxPEhneaCPURFJlfbB0/b66lrE4+ISvRO/En5KIkqDXLwFHoksujBtBJ4x+kuDbfIPSqtXRZegZ4sFZZg4JgmBEDt6U3YbRNy79dvaFIuRpNKEpjznstzhc6i+3GLmo8qJ8Poj+MQJy/9kVfVYUBCuLwsKJwd8IpY/BejbeQPrWV9j41kDNS38L/5SveZo2VQBB9LvTjBkvsepPge6waey5x22AfdqYW7QDRz1gHTxOjHEbxJRw4CiskNnhxOhogjHnYRsTBPpcR0nMRVJitZIFonZCA0LWgJrBzauRR/r6pyWNZfVon1Kr9u2Rdr/+t9U8lbphjsxwMQEfINyKHD84e1Zn5ByFKkoTBldZxhlKA+ey3axE3oFxSPY9331VrLy7V3tH0sjJdMOkqVeH1L3VtsDAug0n5FHh70a8iInUfsl+SEpa5H8+3uk60H4Pnsd/dNPHYT1X2lN2ptwdeo5+h0qvq7M44ZYoOhXJChP7p47MTIXW0PD+o3sA8+86AgdftQ7feRI5FWH214r7RpVra18J1bt5dJjTLoqnTGqjEA/tJ6UEdh4+gEZUxsXBu78WXOmhHqiHY7WCjhzb4cSjy4pEv2lMCz+aC11sfQGciwOWL8yd1dkvevX3fmrTcPizFZM4rwQtJctIqs3AIJ8ayhCw/oK8xNHPvPJA6jQG0N8DYTLS51QpONLcBR3r+e7Jyo1b/+E14SuQtMb01+mxv8xidLqwp8BefLvJaUrKyfjbmGYOffUnJ9X9MVjIYmBBlv+Ndb++U5wW8+76FPsy9iD6X0cdz8kruv8yTcMqMMfKEnb90/wb13oF1S1pLTvTmYwXXqfOyB34dZZnVuLGQTl0cSx8boGlWX7vB/76/Zjf3GzVp9lS9KrSHny713s5sVjMdJyNEziY/O2D0sYbPMd/mQWqrXXm202+Oem+MAtZRym+fUTLPt+Xi/Xr9Amz48UGzrH/H1BLAwQUAAIACAB3sBBJgCPPFksAAABqAAAAGwAAAHVuaXZlcnNhbC91bml2ZXJzYWwucG5nLnhtbLOxr8jNUShLLSrOzM+zVTLUM1Cyt+PlsikoSi3LTC1XqACKAQUhQEmh0lbJxAjBLc9MKcmwVbIwNUOIZaRmpmeU2CqZISnUBxoJAFBLAQIAABQAAgAIAESUV0cjtE77+wIAALAIAAAUAAAAAAAAAAEAAAAAAAAAAAB1bml2ZXJzYWwvcGxheWVyLnhtbFBLAQIAABQAAgAIAHewEElGiNCAFT4AABqGAAAXAAAAAAAAAAAAAAAAAC0DAAB1bml2ZXJzYWwvdW5pdmVyc2FsLnBuZ1BLAQIAABQAAgAIAHewEEmAI88WSwAAAGoAAAAbAAAAAAAAAAEAAAAAAHdBAAB1bml2ZXJzYWwvdW5pdmVyc2FsLnBuZy54bWxQSwUGAAAAAAMAAwDQAAAA+0EAAAAA"/>
  <p:tag name="ISPRING_RESOURCE_PATHS_HASH_2" val="9bf32b21c57e606988ab10ec694d2e32676a8b"/>
  <p:tag name="ISPRING_SCORM_ENDPOINT" val="&lt;endpoint&gt;&lt;enable&gt;0&lt;/enable&gt;&lt;lrs&gt;http://&lt;/lrs&gt;&lt;auth&gt;0&lt;/auth&gt;&lt;login&gt;&lt;/login&gt;&lt;password&gt;&lt;/password&gt;&lt;key&gt;&lt;/key&gt;&lt;name&gt;&lt;/name&gt;&lt;email&gt;&lt;/email&gt;&lt;/endpoint&gt;&#10;"/>
  <p:tag name="ISPRING_SCORM_RATE_SLIDES" val="1"/>
  <p:tag name="ISPRING_ULTRA_SCORM_COURSE_ID" val="4F056BAB-3498-4254-A7B6-82E6769BF249"/>
  <p:tag name="ISPRINGCLOUDFOLDERID" val="0"/>
  <p:tag name="ISPRINGCLOUDFOLDERPATH" val="Repository"/>
  <p:tag name="ISPRINGONLINEFOLDERID" val="0"/>
  <p:tag name="ISPRINGONLINEFOLDERPATH" val="Content List"/>
  <p:tag name="ISPRING_PRESENTATION_TITLE" val="PowerPoint 演示文稿"/>
  <p:tag name="KSO_WM_DOC_GUID" val="{d89f47f4-deff-41a5-80e8-762daab8e11f}"/>
</p:tagLst>
</file>

<file path=ppt/theme/theme1.xml><?xml version="1.0" encoding="utf-8"?>
<a:theme xmlns:a="http://schemas.openxmlformats.org/drawingml/2006/main" name="www.33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1322</Words>
  <Application>WPS 演示</Application>
  <PresentationFormat>自定义</PresentationFormat>
  <Paragraphs>243</Paragraphs>
  <Slides>18</Slides>
  <Notes>35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Calibri</vt:lpstr>
      <vt:lpstr>微软雅黑</vt:lpstr>
      <vt:lpstr>Century Gothic</vt:lpstr>
      <vt:lpstr>微软雅黑 Light</vt:lpstr>
      <vt:lpstr>Arial</vt:lpstr>
      <vt:lpstr>Arial Unicode MS</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孙国涛</cp:lastModifiedBy>
  <cp:revision>105</cp:revision>
  <dcterms:created xsi:type="dcterms:W3CDTF">2015-04-24T01:01:00Z</dcterms:created>
  <dcterms:modified xsi:type="dcterms:W3CDTF">2019-03-25T04:44:27Z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